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sldIdLst>
    <p:sldId id="256" r:id="rId2"/>
    <p:sldId id="257" r:id="rId3"/>
    <p:sldId id="291" r:id="rId4"/>
    <p:sldId id="266" r:id="rId5"/>
    <p:sldId id="258" r:id="rId6"/>
    <p:sldId id="259" r:id="rId7"/>
    <p:sldId id="267" r:id="rId8"/>
    <p:sldId id="265" r:id="rId9"/>
    <p:sldId id="268" r:id="rId10"/>
    <p:sldId id="269" r:id="rId11"/>
    <p:sldId id="260" r:id="rId12"/>
    <p:sldId id="270" r:id="rId13"/>
    <p:sldId id="290" r:id="rId14"/>
    <p:sldId id="271" r:id="rId15"/>
    <p:sldId id="272" r:id="rId16"/>
    <p:sldId id="273" r:id="rId17"/>
    <p:sldId id="274" r:id="rId18"/>
    <p:sldId id="275" r:id="rId19"/>
    <p:sldId id="276" r:id="rId20"/>
    <p:sldId id="261" r:id="rId21"/>
    <p:sldId id="277" r:id="rId22"/>
    <p:sldId id="278" r:id="rId23"/>
    <p:sldId id="279" r:id="rId24"/>
    <p:sldId id="280" r:id="rId25"/>
    <p:sldId id="281" r:id="rId26"/>
    <p:sldId id="282" r:id="rId27"/>
    <p:sldId id="283" r:id="rId28"/>
    <p:sldId id="284" r:id="rId29"/>
    <p:sldId id="285" r:id="rId30"/>
    <p:sldId id="263" r:id="rId31"/>
    <p:sldId id="286" r:id="rId32"/>
    <p:sldId id="289" r:id="rId33"/>
    <p:sldId id="287" r:id="rId34"/>
    <p:sldId id="288" r:id="rId35"/>
  </p:sldIdLst>
  <p:sldSz cx="12192000" cy="6858000"/>
  <p:notesSz cx="6858000" cy="12192000"/>
  <p:embeddedFontLst>
    <p:embeddedFont>
      <p:font typeface="Heebo" pitchFamily="2" charset="-79"/>
      <p:regular r:id="rId37"/>
      <p:bold r:id="rId38"/>
    </p:embeddedFont>
    <p:embeddedFont>
      <p:font typeface="Montserrat" panose="00000500000000000000" pitchFamily="2" charset="0"/>
      <p:regular r:id="rId39"/>
      <p:bold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3796" autoAdjust="0"/>
  </p:normalViewPr>
  <p:slideViewPr>
    <p:cSldViewPr snapToGrid="0" snapToObjects="1">
      <p:cViewPr varScale="1">
        <p:scale>
          <a:sx n="69" d="100"/>
          <a:sy n="69" d="100"/>
        </p:scale>
        <p:origin x="8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22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53234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2345646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908277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check</a:t>
            </a:r>
            <a:r>
              <a:rPr lang="zh-CN" altLang="en-US" dirty="0"/>
              <a:t>，</a:t>
            </a:r>
            <a:r>
              <a:rPr lang="en-US" altLang="zh-CN" b="0" i="0" dirty="0">
                <a:solidFill>
                  <a:srgbClr val="13171D"/>
                </a:solidFill>
                <a:effectLst/>
                <a:latin typeface="Heebo" panose="020F0502020204030204" pitchFamily="2" charset="-79"/>
                <a:cs typeface="Heebo" panose="020F0502020204030204" pitchFamily="2" charset="-79"/>
              </a:rPr>
              <a:t>t</a:t>
            </a:r>
            <a:r>
              <a:rPr lang="en-US" b="0" i="0" dirty="0">
                <a:solidFill>
                  <a:srgbClr val="13171D"/>
                </a:solidFill>
                <a:effectLst/>
                <a:latin typeface="Heebo" panose="020F0502020204030204" pitchFamily="2" charset="-79"/>
                <a:cs typeface="Heebo" panose="020F0502020204030204" pitchFamily="2" charset="-79"/>
              </a:rPr>
              <a:t>he ML monitoring system checks for metrics such as system CPU, memory, disk, I/O utilization, etc.</a:t>
            </a:r>
          </a:p>
          <a:p>
            <a:r>
              <a:rPr lang="en-US" b="0" i="0" dirty="0">
                <a:solidFill>
                  <a:srgbClr val="13171D"/>
                </a:solidFill>
                <a:effectLst/>
                <a:latin typeface="Heebo" panose="020F0502020204030204" pitchFamily="2" charset="-79"/>
                <a:cs typeface="Heebo" panose="020F0502020204030204" pitchFamily="2" charset="-79"/>
              </a:rPr>
              <a:t>An ML Monitoring solution will be able to detect the performance degradation in the model. In contrast, an ML Observability solution will compare data distributions and other key indicators to help pinpoint the cause of the drift.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3514412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422468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3344656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to segment your data as part of monitoring your data’s behavior</a:t>
            </a:r>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371978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5431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93044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https://www.theguardian.com/politics/2020/oct/05/how-excel-may-have-caused-loss-of-16000-covid-tests-in-england"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aporia.com/blog/unity-software-ml-fault-causes-stock-drop/" TargetMode="External"/><Relationship Id="rId5" Type="http://schemas.openxmlformats.org/officeDocument/2006/relationships/hyperlink" Target="https://www.washingtonpost.com/technology/2021/09/10/facebook-error-data-social-scientists/" TargetMode="External"/><Relationship Id="rId4" Type="http://schemas.openxmlformats.org/officeDocument/2006/relationships/hyperlink" Target="https://www.forbes.com/advisor/credit-cards/travel-rewards/how-to-find-mistake-airfares-and-save-hundred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cid:9cc97a70-c62f-4409-bd43-63fa3a4adb76" TargetMode="External"/><Relationship Id="rId5" Type="http://schemas.openxmlformats.org/officeDocument/2006/relationships/image" Target="../media/image49.png"/><Relationship Id="rId4" Type="http://schemas.openxmlformats.org/officeDocument/2006/relationships/image" Target="cid:ef98ca88-ff21-4e1b-bb7a-22aeef131a1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1.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2.svg"/><Relationship Id="rId9" Type="http://schemas.openxmlformats.org/officeDocument/2006/relationships/hyperlink" Target="https://pages.awscloud.com/rs/112-TZM-766/images/Fairness.Measures.for.Machine.Learning.in.Finance.pdf"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3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87.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57.svg"/><Relationship Id="rId4" Type="http://schemas.openxmlformats.org/officeDocument/2006/relationships/image" Target="../media/image88.sv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igital-strategy.ec.europa.eu/en/policies/regulatory-framework-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14056"/>
            <a:ext cx="6984454" cy="1284958"/>
          </a:xfrm>
          <a:prstGeom prst="rect">
            <a:avLst/>
          </a:prstGeom>
          <a:noFill/>
        </p:spPr>
        <p:txBody>
          <a:bodyPr wrap="square" lIns="0" tIns="0" rIns="0" bIns="0" rtlCol="0" anchor="t"/>
          <a:lstStyle/>
          <a:p>
            <a:pPr algn="l">
              <a:lnSpc>
                <a:spcPts val="5060"/>
              </a:lnSpc>
              <a:buNone/>
            </a:pPr>
            <a:r>
              <a:rPr lang="en-US" sz="4016" dirty="0">
                <a:solidFill>
                  <a:srgbClr val="FFFFFF"/>
                </a:solidFill>
                <a:latin typeface="Montserrat" pitchFamily="34" charset="0"/>
                <a:ea typeface="Montserrat" pitchFamily="34" charset="-122"/>
                <a:cs typeface="Montserrat" pitchFamily="34" charset="-120"/>
              </a:rPr>
              <a:t>Machine Learning Model Validation Framework</a:t>
            </a:r>
            <a:endParaRPr lang="en-US" dirty="0"/>
          </a:p>
        </p:txBody>
      </p:sp>
      <p:sp>
        <p:nvSpPr>
          <p:cNvPr id="3" name="Object 2"/>
          <p:cNvSpPr/>
          <p:nvPr/>
        </p:nvSpPr>
        <p:spPr>
          <a:xfrm>
            <a:off x="380905" y="6307842"/>
            <a:ext cx="7761887" cy="201562"/>
          </a:xfrm>
          <a:prstGeom prst="rect">
            <a:avLst/>
          </a:prstGeom>
          <a:noFill/>
        </p:spPr>
        <p:txBody>
          <a:bodyPr wrap="square" lIns="0" tIns="0" rIns="0" bIns="0" rtlCol="0" anchor="t"/>
          <a:lstStyle/>
          <a:p>
            <a:pPr algn="l">
              <a:lnSpc>
                <a:spcPts val="1588"/>
              </a:lnSpc>
              <a:spcBef>
                <a:spcPts val="69"/>
              </a:spcBef>
              <a:buNone/>
            </a:pPr>
            <a:r>
              <a:rPr lang="en-US" sz="1260" dirty="0">
                <a:solidFill>
                  <a:srgbClr val="FFFFFF"/>
                </a:solidFill>
                <a:latin typeface="Montserrat" pitchFamily="34" charset="0"/>
                <a:ea typeface="Montserrat" pitchFamily="34" charset="-122"/>
                <a:cs typeface="Montserrat" pitchFamily="34" charset="-120"/>
              </a:rPr>
              <a:t>Overview of model validation framework and techniques for machine learning models.</a:t>
            </a:r>
            <a:endParaRPr lang="en-US" dirty="0"/>
          </a:p>
        </p:txBody>
      </p:sp>
      <p:pic>
        <p:nvPicPr>
          <p:cNvPr id="4" name="Object 3" descr="preencoded.png"/>
          <p:cNvPicPr>
            <a:picLocks noChangeAspect="1"/>
          </p:cNvPicPr>
          <p:nvPr/>
        </p:nvPicPr>
        <p:blipFill>
          <a:blip r:embed="rId3"/>
          <a:srcRect t="20838" b="20838"/>
          <a:stretch/>
        </p:blipFill>
        <p:spPr>
          <a:xfrm>
            <a:off x="0" y="0"/>
            <a:ext cx="12188952" cy="4761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0" y="476131"/>
            <a:ext cx="5412605" cy="5913546"/>
          </a:xfrm>
          <a:prstGeom prst="rect">
            <a:avLst/>
          </a:prstGeom>
          <a:solidFill>
            <a:schemeClr val="tx1"/>
          </a:solidFill>
        </p:spPr>
        <p:txBody>
          <a:bodyPr/>
          <a:lstStyle/>
          <a:p>
            <a:endParaRPr lang="en-GB" dirty="0"/>
          </a:p>
        </p:txBody>
      </p:sp>
      <p:sp>
        <p:nvSpPr>
          <p:cNvPr id="4" name="Object 3"/>
          <p:cNvSpPr/>
          <p:nvPr/>
        </p:nvSpPr>
        <p:spPr>
          <a:xfrm>
            <a:off x="5888736" y="2585689"/>
            <a:ext cx="6094528"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Compas Case Study</a:t>
            </a:r>
            <a:endParaRPr lang="en-US" dirty="0">
              <a:solidFill>
                <a:schemeClr val="bg1"/>
              </a:solidFill>
            </a:endParaRPr>
          </a:p>
        </p:txBody>
      </p:sp>
      <p:sp>
        <p:nvSpPr>
          <p:cNvPr id="5" name="Object 4"/>
          <p:cNvSpPr/>
          <p:nvPr/>
        </p:nvSpPr>
        <p:spPr>
          <a:xfrm>
            <a:off x="6303266" y="3201682"/>
            <a:ext cx="5679998" cy="1882381"/>
          </a:xfrm>
          <a:prstGeom prst="rect">
            <a:avLst/>
          </a:prstGeom>
          <a:noFill/>
        </p:spPr>
        <p:txBody>
          <a:bodyPr wrap="square" lIns="0" tIns="0" rIns="0" bIns="0" rtlCol="0" anchor="t"/>
          <a:lstStyle/>
          <a:p>
            <a:pPr algn="ctr">
              <a:lnSpc>
                <a:spcPts val="2016"/>
              </a:lnSpc>
              <a:spcBef>
                <a:spcPts val="819"/>
              </a:spcBef>
              <a:buNone/>
            </a:pPr>
            <a:r>
              <a:rPr lang="en-US" sz="1440" dirty="0">
                <a:solidFill>
                  <a:schemeClr val="bg1"/>
                </a:solidFill>
                <a:latin typeface="Montserrat" pitchFamily="34" charset="0"/>
                <a:ea typeface="Montserrat" pitchFamily="34" charset="-122"/>
                <a:cs typeface="Montserrat" pitchFamily="34" charset="-120"/>
              </a:rPr>
              <a:t>The Compas recidivism model, developed by Northpointe, aimed to predict defendants' risk of reoffending. However, investigations found that the model was biased against African-Americans, who were often assigned higher risk scores than white defendants with similar profiles.</a:t>
            </a:r>
            <a:endParaRPr lang="en-US" dirty="0">
              <a:solidFill>
                <a:schemeClr val="bg1"/>
              </a:solidFill>
            </a:endParaRPr>
          </a:p>
        </p:txBody>
      </p:sp>
      <p:pic>
        <p:nvPicPr>
          <p:cNvPr id="6" name="Content Placeholder 8">
            <a:extLst>
              <a:ext uri="{FF2B5EF4-FFF2-40B4-BE49-F238E27FC236}">
                <a16:creationId xmlns:a16="http://schemas.microsoft.com/office/drawing/2014/main" id="{6824B66B-CBFE-4247-ACDB-433305599ABF}"/>
              </a:ext>
            </a:extLst>
          </p:cNvPr>
          <p:cNvPicPr>
            <a:picLocks noChangeAspect="1"/>
          </p:cNvPicPr>
          <p:nvPr/>
        </p:nvPicPr>
        <p:blipFill>
          <a:blip r:embed="rId3"/>
          <a:stretch>
            <a:fillRect/>
          </a:stretch>
        </p:blipFill>
        <p:spPr>
          <a:xfrm>
            <a:off x="476131" y="1420543"/>
            <a:ext cx="5412605" cy="40169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 I</a:t>
            </a:r>
            <a:endParaRPr lang="en-US" dirty="0"/>
          </a:p>
        </p:txBody>
      </p:sp>
      <p:sp>
        <p:nvSpPr>
          <p:cNvPr id="3" name="Object 2"/>
          <p:cNvSpPr/>
          <p:nvPr/>
        </p:nvSpPr>
        <p:spPr>
          <a:xfrm>
            <a:off x="952262" y="2273327"/>
            <a:ext cx="5446938" cy="333946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collection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Measurement bias, coverage bias, social bias exist in historical data</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completeness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Evaluate time period, data sources, distribution, labeling definition</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sampling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Data may not represent the population if only approved loans available for the outcome (</a:t>
            </a:r>
            <a:r>
              <a:rPr lang="en-US" sz="1380" dirty="0" err="1">
                <a:solidFill>
                  <a:srgbClr val="FFFFFF">
                    <a:alpha val="90000"/>
                  </a:srgbClr>
                </a:solidFill>
                <a:latin typeface="Montserrat" pitchFamily="34" charset="0"/>
                <a:ea typeface="Montserrat" pitchFamily="34" charset="-122"/>
                <a:cs typeface="Montserrat" pitchFamily="34" charset="-120"/>
              </a:rPr>
              <a:t>ri</a:t>
            </a:r>
            <a:r>
              <a:rPr lang="en-US" sz="1380" dirty="0">
                <a:solidFill>
                  <a:srgbClr val="FFFFFF">
                    <a:alpha val="90000"/>
                  </a:srgbClr>
                </a:solidFill>
                <a:latin typeface="Montserrat" pitchFamily="34" charset="0"/>
                <a:ea typeface="Montserrat" pitchFamily="34" charset="-122"/>
                <a:cs typeface="Montserrat" pitchFamily="34" charset="-120"/>
              </a:rPr>
              <a:t>)</a:t>
            </a:r>
            <a:endParaRPr lang="en-US" dirty="0"/>
          </a:p>
        </p:txBody>
      </p:sp>
      <p:sp>
        <p:nvSpPr>
          <p:cNvPr id="4" name="Object 3"/>
          <p:cNvSpPr/>
          <p:nvPr/>
        </p:nvSpPr>
        <p:spPr>
          <a:xfrm>
            <a:off x="6284928" y="2273327"/>
            <a:ext cx="5446938" cy="309425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lineage</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Track data transforms to understand how bias propagates</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drift</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Monitor statistical distribution changes over time</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privacy</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Techniques like PII, K-Anonymity, Differential Privacy to protect sensitive data</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Issues 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0133" y="2507468"/>
            <a:ext cx="999875" cy="828468"/>
          </a:xfrm>
          <a:prstGeom prst="rect">
            <a:avLst/>
          </a:prstGeom>
        </p:spPr>
      </p:pic>
      <p:sp>
        <p:nvSpPr>
          <p:cNvPr id="4" name="Object 3"/>
          <p:cNvSpPr/>
          <p:nvPr/>
        </p:nvSpPr>
        <p:spPr>
          <a:xfrm>
            <a:off x="4219472" y="3705846"/>
            <a:ext cx="360335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Insufficient data</a:t>
            </a:r>
            <a:endParaRPr lang="en-US" dirty="0"/>
          </a:p>
        </p:txBody>
      </p:sp>
      <p:sp>
        <p:nvSpPr>
          <p:cNvPr id="5" name="Object 4"/>
          <p:cNvSpPr/>
          <p:nvPr/>
        </p:nvSpPr>
        <p:spPr>
          <a:xfrm>
            <a:off x="4219472" y="4021778"/>
            <a:ext cx="3603359"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If the data set is inadequate and can't represent the whole data set, then training can lead to poor model performance.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9772" y="2407040"/>
            <a:ext cx="1076056" cy="961784"/>
          </a:xfrm>
          <a:prstGeom prst="rect">
            <a:avLst/>
          </a:prstGeom>
        </p:spPr>
      </p:pic>
      <p:sp>
        <p:nvSpPr>
          <p:cNvPr id="7" name="Object 6"/>
          <p:cNvSpPr/>
          <p:nvPr/>
        </p:nvSpPr>
        <p:spPr>
          <a:xfrm>
            <a:off x="8050421" y="3705846"/>
            <a:ext cx="375000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Imbalanced data</a:t>
            </a:r>
            <a:endParaRPr lang="en-US" dirty="0"/>
          </a:p>
        </p:txBody>
      </p:sp>
      <p:sp>
        <p:nvSpPr>
          <p:cNvPr id="8" name="Object 7"/>
          <p:cNvSpPr/>
          <p:nvPr/>
        </p:nvSpPr>
        <p:spPr>
          <a:xfrm>
            <a:off x="8050421" y="4021778"/>
            <a:ext cx="3750007"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Class imbalances can affect the model's ability to learn patterns for the minor classes.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0358" y="2514829"/>
            <a:ext cx="809423" cy="914171"/>
          </a:xfrm>
          <a:prstGeom prst="rect">
            <a:avLst/>
          </a:prstGeom>
        </p:spPr>
      </p:pic>
      <p:sp>
        <p:nvSpPr>
          <p:cNvPr id="10" name="Object 9"/>
          <p:cNvSpPr/>
          <p:nvPr/>
        </p:nvSpPr>
        <p:spPr>
          <a:xfrm>
            <a:off x="185303" y="3711034"/>
            <a:ext cx="373953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quality issues</a:t>
            </a:r>
            <a:endParaRPr lang="en-US" dirty="0"/>
          </a:p>
        </p:txBody>
      </p:sp>
      <p:sp>
        <p:nvSpPr>
          <p:cNvPr id="11" name="Object 10"/>
          <p:cNvSpPr/>
          <p:nvPr/>
        </p:nvSpPr>
        <p:spPr>
          <a:xfrm>
            <a:off x="185303" y="4047301"/>
            <a:ext cx="3739532"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Data Error, Missing values, outliers, duplicates and noise in the data can impact model performance.</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GB"/>
          </a:p>
        </p:txBody>
      </p:sp>
      <p:sp>
        <p:nvSpPr>
          <p:cNvPr id="13" name="Object 12"/>
          <p:cNvSpPr/>
          <p:nvPr/>
        </p:nvSpPr>
        <p:spPr>
          <a:xfrm>
            <a:off x="2434815" y="5956596"/>
            <a:ext cx="7319323"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Careful data collection, sampling, cleaning and balancing is critical for building effective machine learning models.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Issues III</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GB"/>
          </a:p>
        </p:txBody>
      </p:sp>
      <p:sp>
        <p:nvSpPr>
          <p:cNvPr id="13" name="Object 12"/>
          <p:cNvSpPr/>
          <p:nvPr/>
        </p:nvSpPr>
        <p:spPr>
          <a:xfrm>
            <a:off x="2434815" y="5956596"/>
            <a:ext cx="7319323"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Business may suffer huge consequence if overlooking the data quality issue.</a:t>
            </a:r>
            <a:endParaRPr lang="en-US" dirty="0"/>
          </a:p>
        </p:txBody>
      </p:sp>
      <p:sp>
        <p:nvSpPr>
          <p:cNvPr id="14" name="Object 2">
            <a:extLst>
              <a:ext uri="{FF2B5EF4-FFF2-40B4-BE49-F238E27FC236}">
                <a16:creationId xmlns:a16="http://schemas.microsoft.com/office/drawing/2014/main" id="{0FBFB294-EF15-5C65-EF01-40C3BA2B7EF9}"/>
              </a:ext>
            </a:extLst>
          </p:cNvPr>
          <p:cNvSpPr/>
          <p:nvPr/>
        </p:nvSpPr>
        <p:spPr>
          <a:xfrm>
            <a:off x="757382" y="1108364"/>
            <a:ext cx="10889674" cy="4504427"/>
          </a:xfrm>
          <a:prstGeom prst="rect">
            <a:avLst/>
          </a:prstGeom>
          <a:noFill/>
        </p:spPr>
        <p:txBody>
          <a:bodyPr wrap="square" lIns="0" tIns="0" rIns="0" bIns="0" rtlCol="0" anchor="t"/>
          <a:lstStyle/>
          <a:p>
            <a:pPr marL="242900" indent="-242900" algn="l">
              <a:lnSpc>
                <a:spcPts val="2722"/>
              </a:lnSpc>
              <a:spcBef>
                <a:spcPts val="2617"/>
              </a:spcBef>
              <a:buSzPct val="100000"/>
              <a:buChar char="•"/>
            </a:pPr>
            <a:r>
              <a:rPr lang="en-US" sz="1600" dirty="0">
                <a:solidFill>
                  <a:srgbClr val="FFFFFF"/>
                </a:solidFill>
                <a:latin typeface="Montserrat" pitchFamily="34" charset="0"/>
                <a:ea typeface="Montserrat" pitchFamily="34" charset="-122"/>
                <a:cs typeface="Montserrat" pitchFamily="34" charset="-120"/>
              </a:rPr>
              <a:t>In 2020, a </a:t>
            </a:r>
            <a:r>
              <a:rPr lang="en-US" sz="1600" dirty="0">
                <a:solidFill>
                  <a:schemeClr val="bg1">
                    <a:lumMod val="95000"/>
                  </a:schemeClr>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data error </a:t>
            </a:r>
            <a:r>
              <a:rPr lang="en-US" sz="1600" dirty="0">
                <a:solidFill>
                  <a:srgbClr val="FFFFFF"/>
                </a:solidFill>
                <a:latin typeface="Montserrat" pitchFamily="34" charset="0"/>
                <a:ea typeface="Montserrat" pitchFamily="34" charset="-122"/>
                <a:cs typeface="Montserrat" pitchFamily="34" charset="-120"/>
              </a:rPr>
              <a:t>caused by the loss of nearly 16,000 positive COVID-19 </a:t>
            </a:r>
            <a:r>
              <a:rPr lang="en-US" altLang="zh-CN" sz="1600" dirty="0">
                <a:solidFill>
                  <a:srgbClr val="FFFFFF"/>
                </a:solidFill>
                <a:latin typeface="Montserrat" pitchFamily="34" charset="0"/>
                <a:ea typeface="Montserrat" pitchFamily="34" charset="-122"/>
                <a:cs typeface="Montserrat" pitchFamily="34" charset="-120"/>
              </a:rPr>
              <a:t>test results in UK, possibly resulting in 50,000 people not being told to self-isolate.</a:t>
            </a:r>
            <a:endParaRPr lang="en-US" sz="1600" dirty="0">
              <a:solidFill>
                <a:srgbClr val="FFFFFF"/>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1600" dirty="0">
                <a:solidFill>
                  <a:srgbClr val="FFFFFF"/>
                </a:solidFill>
                <a:latin typeface="Montserrat" pitchFamily="34" charset="0"/>
                <a:ea typeface="Montserrat" pitchFamily="34" charset="-122"/>
                <a:cs typeface="Montserrat" pitchFamily="34" charset="-120"/>
              </a:rPr>
              <a:t>So-called airline “</a:t>
            </a:r>
            <a:r>
              <a:rPr lang="en-US" sz="1600" dirty="0">
                <a:solidFill>
                  <a:schemeClr val="bg1">
                    <a:lumMod val="95000"/>
                  </a:schemeClr>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mistake fares</a:t>
            </a:r>
            <a:r>
              <a:rPr lang="en-US" sz="1600" dirty="0">
                <a:solidFill>
                  <a:srgbClr val="FFFFFF"/>
                </a:solidFill>
                <a:latin typeface="Montserrat" pitchFamily="34" charset="0"/>
                <a:ea typeface="Montserrat" pitchFamily="34" charset="-122"/>
                <a:cs typeface="Montserrat" pitchFamily="34" charset="-120"/>
              </a:rPr>
              <a:t>”, which are sometimes unintentionally discounted by more than 90%, have force airlines to either lose money or injure their reputations by failing to honor these “glitch prices”.</a:t>
            </a:r>
          </a:p>
          <a:p>
            <a:pPr marL="342900" indent="-342900" algn="l">
              <a:lnSpc>
                <a:spcPts val="2722"/>
              </a:lnSpc>
              <a:spcBef>
                <a:spcPts val="2617"/>
              </a:spcBef>
              <a:buSzPct val="100000"/>
              <a:buFont typeface="Arial" panose="020B0604020202020204" pitchFamily="34" charset="0"/>
              <a:buChar char="•"/>
            </a:pPr>
            <a:r>
              <a:rPr lang="en-US" sz="1600" dirty="0">
                <a:solidFill>
                  <a:srgbClr val="FFFFFF"/>
                </a:solidFill>
                <a:latin typeface="Montserrat" pitchFamily="34" charset="0"/>
                <a:ea typeface="Montserrat" pitchFamily="34" charset="-122"/>
                <a:cs typeface="Montserrat" pitchFamily="34" charset="-120"/>
              </a:rPr>
              <a:t>Facebook provided </a:t>
            </a:r>
            <a:r>
              <a:rPr lang="en-US" sz="1600" dirty="0">
                <a:solidFill>
                  <a:schemeClr val="bg1">
                    <a:lumMod val="95000"/>
                  </a:schemeClr>
                </a:solidFill>
                <a:latin typeface="Montserrat" pitchFamily="34" charset="0"/>
                <a:ea typeface="Montserrat" pitchFamily="34" charset="-122"/>
                <a:cs typeface="Montserrat" pitchFamily="34" charset="-120"/>
                <a:hlinkClick r:id="rId5">
                  <a:extLst>
                    <a:ext uri="{A12FA001-AC4F-418D-AE19-62706E023703}">
                      <ahyp:hlinkClr xmlns:ahyp="http://schemas.microsoft.com/office/drawing/2018/hyperlinkcolor" val="tx"/>
                    </a:ext>
                  </a:extLst>
                </a:hlinkClick>
              </a:rPr>
              <a:t>a dataset </a:t>
            </a:r>
            <a:r>
              <a:rPr lang="en-US" sz="1600" dirty="0">
                <a:solidFill>
                  <a:srgbClr val="FFFFFF"/>
                </a:solidFill>
                <a:latin typeface="Montserrat" pitchFamily="34" charset="0"/>
                <a:ea typeface="Montserrat" pitchFamily="34" charset="-122"/>
                <a:cs typeface="Montserrat" pitchFamily="34" charset="-120"/>
              </a:rPr>
              <a:t>to a group of social scientists that left out half of all its US users, affecting the findings in academic work studying the impact of social media on elections and democracy.</a:t>
            </a:r>
          </a:p>
          <a:p>
            <a:pPr marL="342900" indent="-342900" algn="l">
              <a:lnSpc>
                <a:spcPts val="2722"/>
              </a:lnSpc>
              <a:spcBef>
                <a:spcPts val="2617"/>
              </a:spcBef>
              <a:buSzPct val="100000"/>
              <a:buFont typeface="Arial" panose="020B0604020202020204" pitchFamily="34" charset="0"/>
              <a:buChar char="•"/>
            </a:pPr>
            <a:r>
              <a:rPr lang="en-US" sz="1600" dirty="0">
                <a:solidFill>
                  <a:srgbClr val="FFFFFF"/>
                </a:solidFill>
                <a:latin typeface="Montserrat" pitchFamily="34" charset="0"/>
                <a:ea typeface="Montserrat" pitchFamily="34" charset="-122"/>
                <a:cs typeface="Montserrat" pitchFamily="34" charset="-120"/>
              </a:rPr>
              <a:t>The video game company </a:t>
            </a:r>
            <a:r>
              <a:rPr lang="en-US" sz="1600" dirty="0">
                <a:solidFill>
                  <a:schemeClr val="bg1">
                    <a:lumMod val="95000"/>
                  </a:schemeClr>
                </a:solidFill>
                <a:latin typeface="Montserrat" pitchFamily="34" charset="0"/>
                <a:ea typeface="Montserrat" pitchFamily="34" charset="-122"/>
                <a:cs typeface="Montserrat" pitchFamily="34" charset="-120"/>
                <a:hlinkClick r:id="rId6">
                  <a:extLst>
                    <a:ext uri="{A12FA001-AC4F-418D-AE19-62706E023703}">
                      <ahyp:hlinkClr xmlns:ahyp="http://schemas.microsoft.com/office/drawing/2018/hyperlinkcolor" val="tx"/>
                    </a:ext>
                  </a:extLst>
                </a:hlinkClick>
              </a:rPr>
              <a:t>Unity lost $110 million </a:t>
            </a:r>
            <a:r>
              <a:rPr lang="en-US" sz="1600" dirty="0">
                <a:solidFill>
                  <a:srgbClr val="FFFFFF"/>
                </a:solidFill>
                <a:latin typeface="Montserrat" pitchFamily="34" charset="0"/>
                <a:ea typeface="Montserrat" pitchFamily="34" charset="-122"/>
                <a:cs typeface="Montserrat" pitchFamily="34" charset="-120"/>
              </a:rPr>
              <a:t>on their AI advertising system after ingesting bad training data from a third party</a:t>
            </a:r>
          </a:p>
        </p:txBody>
      </p:sp>
    </p:spTree>
    <p:extLst>
      <p:ext uri="{BB962C8B-B14F-4D97-AF65-F5344CB8AC3E}">
        <p14:creationId xmlns:p14="http://schemas.microsoft.com/office/powerpoint/2010/main" val="13525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584" y="2259941"/>
            <a:ext cx="771332" cy="933217"/>
          </a:xfrm>
          <a:prstGeom prst="rect">
            <a:avLst/>
          </a:prstGeom>
        </p:spPr>
      </p:pic>
      <p:sp>
        <p:nvSpPr>
          <p:cNvPr id="4" name="Object 3"/>
          <p:cNvSpPr/>
          <p:nvPr/>
        </p:nvSpPr>
        <p:spPr>
          <a:xfrm>
            <a:off x="382333"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Black box nature</a:t>
            </a:r>
            <a:endParaRPr lang="en-US" dirty="0"/>
          </a:p>
        </p:txBody>
      </p:sp>
      <p:sp>
        <p:nvSpPr>
          <p:cNvPr id="5" name="Object 4"/>
          <p:cNvSpPr/>
          <p:nvPr/>
        </p:nvSpPr>
        <p:spPr>
          <a:xfrm>
            <a:off x="382333"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AI/ML models are often complex black boxes, making it hard to understand how they arrive at decisions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913" y="2315738"/>
            <a:ext cx="638015" cy="828468"/>
          </a:xfrm>
          <a:prstGeom prst="rect">
            <a:avLst/>
          </a:prstGeom>
        </p:spPr>
      </p:pic>
      <p:sp>
        <p:nvSpPr>
          <p:cNvPr id="7" name="Object 6"/>
          <p:cNvSpPr/>
          <p:nvPr/>
        </p:nvSpPr>
        <p:spPr>
          <a:xfrm>
            <a:off x="3310538"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Internal validation</a:t>
            </a:r>
            <a:endParaRPr lang="en-US" dirty="0"/>
          </a:p>
        </p:txBody>
      </p:sp>
      <p:sp>
        <p:nvSpPr>
          <p:cNvPr id="8" name="Object 7"/>
          <p:cNvSpPr/>
          <p:nvPr/>
        </p:nvSpPr>
        <p:spPr>
          <a:xfrm>
            <a:off x="3310538"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Validate model on design, hyperparameters, loss function, metrics aligned with business objectives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4958" y="2259934"/>
            <a:ext cx="647538" cy="933217"/>
          </a:xfrm>
          <a:prstGeom prst="rect">
            <a:avLst/>
          </a:prstGeom>
        </p:spPr>
      </p:pic>
      <p:sp>
        <p:nvSpPr>
          <p:cNvPr id="10" name="Object 9"/>
          <p:cNvSpPr/>
          <p:nvPr/>
        </p:nvSpPr>
        <p:spPr>
          <a:xfrm>
            <a:off x="6353967" y="3536443"/>
            <a:ext cx="24092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Explainability</a:t>
            </a:r>
            <a:endParaRPr lang="en-US" dirty="0"/>
          </a:p>
        </p:txBody>
      </p:sp>
      <p:sp>
        <p:nvSpPr>
          <p:cNvPr id="11" name="Object 10"/>
          <p:cNvSpPr/>
          <p:nvPr/>
        </p:nvSpPr>
        <p:spPr>
          <a:xfrm>
            <a:off x="6353967" y="3852375"/>
            <a:ext cx="2409223"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Explain model outputs to ensure they make sense and identify potential biases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8532" y="2360363"/>
            <a:ext cx="752287" cy="752287"/>
          </a:xfrm>
          <a:prstGeom prst="rect">
            <a:avLst/>
          </a:prstGeom>
        </p:spPr>
      </p:pic>
      <p:sp>
        <p:nvSpPr>
          <p:cNvPr id="13" name="Object 12"/>
          <p:cNvSpPr/>
          <p:nvPr/>
        </p:nvSpPr>
        <p:spPr>
          <a:xfrm>
            <a:off x="9193136" y="3536443"/>
            <a:ext cx="258729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Unseen data testing</a:t>
            </a:r>
            <a:endParaRPr lang="en-US" dirty="0"/>
          </a:p>
        </p:txBody>
      </p:sp>
      <p:sp>
        <p:nvSpPr>
          <p:cNvPr id="14" name="Object 13"/>
          <p:cNvSpPr/>
          <p:nvPr/>
        </p:nvSpPr>
        <p:spPr>
          <a:xfrm>
            <a:off x="9193136" y="3852375"/>
            <a:ext cx="2587296"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Evaluate model performance on new, unseen data to ensure robustness</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2873669" y="5956596"/>
            <a:ext cx="6441616"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Evaluating AI/ML from multiple angles is crucial to ensure fairness, accountability and transparency.</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Methodology alignment</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The methodology should align with business needs.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Hyperparameter tuning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Tune hyperparameters to improve model performance.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Optimization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Choose an appropriate optimization function for training.</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Loss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Select a loss function that matches the business objective.</a:t>
            </a:r>
            <a:endParaRPr lang="en-US" dirty="0"/>
          </a:p>
        </p:txBody>
      </p:sp>
      <p:sp>
        <p:nvSpPr>
          <p:cNvPr id="4" name="Object 3"/>
          <p:cNvSpPr/>
          <p:nvPr/>
        </p:nvSpPr>
        <p:spPr>
          <a:xfrm>
            <a:off x="6284928"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Performance metrics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Metrics should align with or proxy the business objective.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stability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Assess model stability via weight confidence and cross-validation.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Sensitivity analysis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Analyze sensitivity with methods like PDP plots.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Scenario testing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Simulate scenarios and stress test the model.</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892346"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826" t="-49859" r="6826" b="-49859"/>
          <a:stretch/>
        </p:blipFill>
        <p:spPr>
          <a:xfrm>
            <a:off x="7892346" y="476131"/>
            <a:ext cx="3829997" cy="5913546"/>
          </a:xfrm>
          <a:prstGeom prst="rect">
            <a:avLst/>
          </a:prstGeom>
        </p:spPr>
      </p:pic>
      <p:sp>
        <p:nvSpPr>
          <p:cNvPr id="4" name="Object 3"/>
          <p:cNvSpPr/>
          <p:nvPr/>
        </p:nvSpPr>
        <p:spPr>
          <a:xfrm>
            <a:off x="138554" y="2585689"/>
            <a:ext cx="7615238"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III</a:t>
            </a:r>
            <a:endParaRPr lang="en-US" dirty="0"/>
          </a:p>
        </p:txBody>
      </p:sp>
      <p:sp>
        <p:nvSpPr>
          <p:cNvPr id="5" name="Object 4"/>
          <p:cNvSpPr/>
          <p:nvPr/>
        </p:nvSpPr>
        <p:spPr>
          <a:xfrm>
            <a:off x="772160" y="3201682"/>
            <a:ext cx="6981632" cy="1746237"/>
          </a:xfrm>
          <a:prstGeom prst="rect">
            <a:avLst/>
          </a:prstGeom>
          <a:noFill/>
        </p:spPr>
        <p:txBody>
          <a:bodyPr wrap="square" lIns="0" tIns="0" rIns="0" bIns="0" rtlCol="0" anchor="t"/>
          <a:lstStyle/>
          <a:p>
            <a:pPr>
              <a:lnSpc>
                <a:spcPts val="2016"/>
              </a:lnSpc>
              <a:spcBef>
                <a:spcPts val="819"/>
              </a:spcBef>
              <a:buNone/>
            </a:pPr>
            <a:r>
              <a:rPr lang="en-US" sz="1800" dirty="0">
                <a:solidFill>
                  <a:srgbClr val="5A5A4C"/>
                </a:solidFill>
                <a:latin typeface="Montserrat" pitchFamily="34" charset="0"/>
                <a:ea typeface="Montserrat" pitchFamily="34" charset="-122"/>
                <a:cs typeface="Montserrat" pitchFamily="34" charset="-120"/>
              </a:rPr>
              <a:t>Model </a:t>
            </a:r>
            <a:r>
              <a:rPr lang="en-US" sz="1800" dirty="0" err="1">
                <a:solidFill>
                  <a:srgbClr val="5A5A4C"/>
                </a:solidFill>
                <a:latin typeface="Montserrat" pitchFamily="34" charset="0"/>
                <a:ea typeface="Montserrat" pitchFamily="34" charset="-122"/>
                <a:cs typeface="Montserrat" pitchFamily="34" charset="-120"/>
              </a:rPr>
              <a:t>explainability</a:t>
            </a:r>
            <a:r>
              <a:rPr lang="en-US" sz="1800" dirty="0">
                <a:solidFill>
                  <a:srgbClr val="5A5A4C"/>
                </a:solidFill>
                <a:latin typeface="Montserrat" pitchFamily="34" charset="0"/>
                <a:ea typeface="Montserrat" pitchFamily="34" charset="-122"/>
                <a:cs typeface="Montserrat" pitchFamily="34" charset="-120"/>
              </a:rPr>
              <a:t> is important in areas like finance and healthcare where decisions can have major impacts on people's lives. It allows humans to understand why a model makes certain predictions and helps identify potential biases.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IV</a:t>
            </a:r>
          </a:p>
          <a:p>
            <a:pPr algn="ctr">
              <a:lnSpc>
                <a:spcPts val="4016"/>
              </a:lnSpc>
              <a:buNone/>
            </a:pPr>
            <a:endParaRPr lang="en-US" dirty="0"/>
          </a:p>
        </p:txBody>
      </p:sp>
      <p:pic>
        <p:nvPicPr>
          <p:cNvPr id="5" name="Content Placeholder 8">
            <a:extLst>
              <a:ext uri="{FF2B5EF4-FFF2-40B4-BE49-F238E27FC236}">
                <a16:creationId xmlns:a16="http://schemas.microsoft.com/office/drawing/2014/main" id="{0FC3A10D-0593-A243-A84B-B0CCE1DDFC6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23548" y="1051392"/>
            <a:ext cx="9418772" cy="5247808"/>
          </a:xfrm>
          <a:prstGeom prst="rect">
            <a:avLst/>
          </a:prstGeom>
          <a:noFill/>
          <a:ln>
            <a:noFill/>
          </a:ln>
        </p:spPr>
      </p:pic>
    </p:spTree>
    <p:extLst>
      <p:ext uri="{BB962C8B-B14F-4D97-AF65-F5344CB8AC3E}">
        <p14:creationId xmlns:p14="http://schemas.microsoft.com/office/powerpoint/2010/main" val="313258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a:t>
            </a:r>
          </a:p>
          <a:p>
            <a:pPr algn="ctr">
              <a:lnSpc>
                <a:spcPts val="4016"/>
              </a:lnSpc>
              <a:buNone/>
            </a:pPr>
            <a:endParaRPr lang="en-US" dirty="0"/>
          </a:p>
        </p:txBody>
      </p:sp>
      <p:pic>
        <p:nvPicPr>
          <p:cNvPr id="3" name="Content Placeholder 9">
            <a:extLst>
              <a:ext uri="{FF2B5EF4-FFF2-40B4-BE49-F238E27FC236}">
                <a16:creationId xmlns:a16="http://schemas.microsoft.com/office/drawing/2014/main" id="{168A3AC1-F905-ABA5-36B8-1E9F8731A19C}"/>
              </a:ext>
            </a:extLst>
          </p:cNvPr>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89013" y="1513840"/>
            <a:ext cx="4948159" cy="4221942"/>
          </a:xfrm>
          <a:prstGeom prst="rect">
            <a:avLst/>
          </a:prstGeom>
          <a:noFill/>
          <a:ln>
            <a:noFill/>
          </a:ln>
        </p:spPr>
      </p:pic>
      <p:pic>
        <p:nvPicPr>
          <p:cNvPr id="4" name="Picture 3">
            <a:extLst>
              <a:ext uri="{FF2B5EF4-FFF2-40B4-BE49-F238E27FC236}">
                <a16:creationId xmlns:a16="http://schemas.microsoft.com/office/drawing/2014/main" id="{82FAE3DF-207D-D22B-D970-56C093F22A09}"/>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520874" y="1513840"/>
            <a:ext cx="4787206" cy="4221942"/>
          </a:xfrm>
          <a:prstGeom prst="rect">
            <a:avLst/>
          </a:prstGeom>
          <a:noFill/>
          <a:ln>
            <a:noFill/>
          </a:ln>
        </p:spPr>
      </p:pic>
    </p:spTree>
    <p:extLst>
      <p:ext uri="{BB962C8B-B14F-4D97-AF65-F5344CB8AC3E}">
        <p14:creationId xmlns:p14="http://schemas.microsoft.com/office/powerpoint/2010/main" val="241770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a:t>
            </a:r>
            <a:endParaRPr lang="en-US" dirty="0"/>
          </a:p>
        </p:txBody>
      </p:sp>
      <p:sp>
        <p:nvSpPr>
          <p:cNvPr id="3" name="Object 2"/>
          <p:cNvSpPr/>
          <p:nvPr/>
        </p:nvSpPr>
        <p:spPr>
          <a:xfrm>
            <a:off x="476131" y="1523619"/>
            <a:ext cx="374238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Language/Tool Used</a:t>
            </a:r>
            <a:endParaRPr lang="en-US" dirty="0"/>
          </a:p>
        </p:txBody>
      </p:sp>
      <p:sp>
        <p:nvSpPr>
          <p:cNvPr id="5" name="Object 4"/>
          <p:cNvSpPr/>
          <p:nvPr/>
        </p:nvSpPr>
        <p:spPr>
          <a:xfrm>
            <a:off x="761810" y="2211331"/>
            <a:ext cx="3456711" cy="10665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Python code converted to Kedro pipeline and deployed using GitHub Actions by data science platform team.</a:t>
            </a:r>
            <a:endParaRPr lang="en-US" dirty="0"/>
          </a:p>
        </p:txBody>
      </p:sp>
      <p:sp>
        <p:nvSpPr>
          <p:cNvPr id="6" name="Object 5"/>
          <p:cNvSpPr/>
          <p:nvPr/>
        </p:nvSpPr>
        <p:spPr>
          <a:xfrm>
            <a:off x="4285178" y="1523619"/>
            <a:ext cx="3685253"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4570857"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Version Control</a:t>
            </a:r>
            <a:endParaRPr lang="en-US" dirty="0"/>
          </a:p>
        </p:txBody>
      </p:sp>
      <p:sp>
        <p:nvSpPr>
          <p:cNvPr id="8" name="Object 7"/>
          <p:cNvSpPr/>
          <p:nvPr/>
        </p:nvSpPr>
        <p:spPr>
          <a:xfrm>
            <a:off x="4570857" y="2211331"/>
            <a:ext cx="3456711"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GitHub used for distributed version control.</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8379905" y="1739366"/>
            <a:ext cx="3456711" cy="652498"/>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rPr>
              <a:t>Micro-service/Container</a:t>
            </a:r>
          </a:p>
        </p:txBody>
      </p:sp>
      <p:sp>
        <p:nvSpPr>
          <p:cNvPr id="11" name="Object 10"/>
          <p:cNvSpPr/>
          <p:nvPr/>
        </p:nvSpPr>
        <p:spPr>
          <a:xfrm>
            <a:off x="8379905" y="2537580"/>
            <a:ext cx="3456711" cy="799900"/>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Flask API implemented as service, deployed through Docker containers.</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Documentation</a:t>
            </a:r>
            <a:endParaRPr lang="en-US" dirty="0"/>
          </a:p>
        </p:txBody>
      </p:sp>
      <p:sp>
        <p:nvSpPr>
          <p:cNvPr id="14" name="Object 13"/>
          <p:cNvSpPr/>
          <p:nvPr/>
        </p:nvSpPr>
        <p:spPr>
          <a:xfrm>
            <a:off x="761810" y="4734825"/>
            <a:ext cx="5551687" cy="2666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Model Documentation using confluence.</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6" name="Object 15"/>
          <p:cNvSpPr/>
          <p:nvPr/>
        </p:nvSpPr>
        <p:spPr>
          <a:xfrm>
            <a:off x="6475381"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Infrastructure</a:t>
            </a:r>
            <a:endParaRPr lang="en-US" dirty="0"/>
          </a:p>
        </p:txBody>
      </p:sp>
      <p:sp>
        <p:nvSpPr>
          <p:cNvPr id="17" name="Object 16"/>
          <p:cNvSpPr/>
          <p:nvPr/>
        </p:nvSpPr>
        <p:spPr>
          <a:xfrm>
            <a:off x="6475381"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Kedro pipelines and Jenkins, GitHub Actions used for workflow automation deployment.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76131"/>
            <a:ext cx="4728932"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733" t="1806" r="3852" b="23652"/>
          <a:stretch/>
        </p:blipFill>
        <p:spPr>
          <a:xfrm>
            <a:off x="476131" y="476131"/>
            <a:ext cx="4728932" cy="5913546"/>
          </a:xfrm>
          <a:prstGeom prst="rect">
            <a:avLst/>
          </a:prstGeom>
        </p:spPr>
      </p:pic>
      <p:sp>
        <p:nvSpPr>
          <p:cNvPr id="4" name="Object 3"/>
          <p:cNvSpPr/>
          <p:nvPr/>
        </p:nvSpPr>
        <p:spPr>
          <a:xfrm>
            <a:off x="6986939" y="928467"/>
            <a:ext cx="3374221"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The motivation and the topics</a:t>
            </a:r>
            <a:endParaRPr lang="en-US" dirty="0"/>
          </a:p>
        </p:txBody>
      </p:sp>
      <p:sp>
        <p:nvSpPr>
          <p:cNvPr id="5" name="Object 4"/>
          <p:cNvSpPr/>
          <p:nvPr/>
        </p:nvSpPr>
        <p:spPr>
          <a:xfrm>
            <a:off x="5486761" y="2053302"/>
            <a:ext cx="6557275" cy="3395506"/>
          </a:xfrm>
          <a:prstGeom prst="rect">
            <a:avLst/>
          </a:prstGeom>
          <a:noFill/>
        </p:spPr>
        <p:txBody>
          <a:bodyPr wrap="square" lIns="0" tIns="0" rIns="0" bIns="0" rtlCol="0" anchor="t"/>
          <a:lstStyle/>
          <a:p>
            <a:pPr marL="285750" indent="-285750">
              <a:buFont typeface="Arial" panose="020B0604020202020204" pitchFamily="34" charset="0"/>
              <a:buChar char="•"/>
            </a:pPr>
            <a:r>
              <a:rPr lang="en-US" b="0" i="0" dirty="0">
                <a:solidFill>
                  <a:schemeClr val="bg1"/>
                </a:solidFill>
                <a:effectLst/>
              </a:rPr>
              <a:t>The objective is not to create a new model validation structure but to enhance the existing risk model validation framework with insights on machine learning models. This enhancement will address specific challenges associated with ML and might also consider issues that are shared with conventional modeling approaches. </a:t>
            </a:r>
          </a:p>
          <a:p>
            <a:pPr marL="285750" indent="-285750">
              <a:buFont typeface="Arial" panose="020B0604020202020204" pitchFamily="34" charset="0"/>
              <a:buChar char="•"/>
            </a:pPr>
            <a:r>
              <a:rPr lang="en-US" b="0" i="0" dirty="0">
                <a:solidFill>
                  <a:schemeClr val="bg1"/>
                </a:solidFill>
                <a:effectLst/>
              </a:rPr>
              <a:t>While the European Union (with GDPR) and the United States have made significant strides in addressing bias and fairness </a:t>
            </a:r>
            <a:r>
              <a:rPr lang="en-US" altLang="zh-CN" b="0" i="0" dirty="0">
                <a:solidFill>
                  <a:schemeClr val="bg1"/>
                </a:solidFill>
                <a:effectLst/>
              </a:rPr>
              <a:t>during modeling</a:t>
            </a:r>
            <a:r>
              <a:rPr lang="en-US" b="0" i="0" dirty="0">
                <a:solidFill>
                  <a:schemeClr val="bg1"/>
                </a:solidFill>
                <a:effectLst/>
              </a:rPr>
              <a:t>, these concerns haven't been as pronounced in the UAE. Nevertheless, considering the financial and reputational setbacks experienced by prominent tech firms, it's timely to investigate these matters</a:t>
            </a:r>
          </a:p>
          <a:p>
            <a:pPr marL="285750" indent="-285750">
              <a:buFont typeface="Arial" panose="020B0604020202020204" pitchFamily="34" charset="0"/>
              <a:buChar char="•"/>
            </a:pPr>
            <a:r>
              <a:rPr lang="en-US" b="0" i="0" dirty="0">
                <a:solidFill>
                  <a:schemeClr val="bg1"/>
                </a:solidFill>
                <a:effectLst/>
              </a:rPr>
              <a:t>Data-related challenges are prevalent in banking, including issues of privacy, quality</a:t>
            </a:r>
            <a:r>
              <a:rPr lang="en-GB" dirty="0">
                <a:solidFill>
                  <a:schemeClr val="bg1"/>
                </a:solidFill>
              </a:rPr>
              <a:t>,</a:t>
            </a:r>
            <a:r>
              <a:rPr lang="zh-CN" altLang="en-US" dirty="0">
                <a:solidFill>
                  <a:schemeClr val="bg1"/>
                </a:solidFill>
              </a:rPr>
              <a:t> </a:t>
            </a:r>
            <a:r>
              <a:rPr lang="en-GB" altLang="zh-CN" dirty="0">
                <a:solidFill>
                  <a:schemeClr val="bg1"/>
                </a:solidFill>
              </a:rPr>
              <a:t>bias</a:t>
            </a:r>
            <a:r>
              <a:rPr lang="en-US" b="0" i="0" dirty="0">
                <a:solidFill>
                  <a:schemeClr val="bg1"/>
                </a:solidFill>
                <a:effectLst/>
              </a:rPr>
              <a:t>, drift</a:t>
            </a:r>
            <a:r>
              <a:rPr lang="en-US" dirty="0">
                <a:solidFill>
                  <a:schemeClr val="bg1"/>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Model - VII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198" y="947419"/>
            <a:ext cx="7251800" cy="1066533"/>
          </a:xfrm>
          <a:prstGeom prst="rect">
            <a:avLst/>
          </a:prstGeom>
        </p:spPr>
      </p:pic>
      <p:sp>
        <p:nvSpPr>
          <p:cNvPr id="4" name="Object 3"/>
          <p:cNvSpPr/>
          <p:nvPr/>
        </p:nvSpPr>
        <p:spPr>
          <a:xfrm>
            <a:off x="447449" y="1319809"/>
            <a:ext cx="10609388" cy="307204"/>
          </a:xfrm>
          <a:prstGeom prst="rect">
            <a:avLst/>
          </a:prstGeom>
          <a:noFill/>
        </p:spPr>
        <p:txBody>
          <a:bodyPr wrap="square" lIns="0" tIns="0" rIns="0" bIns="0" rtlCol="0" anchor="ctr"/>
          <a:lstStyle/>
          <a:p>
            <a:pPr algn="l">
              <a:lnSpc>
                <a:spcPts val="2420"/>
              </a:lnSpc>
              <a:buNone/>
            </a:pPr>
            <a:r>
              <a:rPr lang="en-US" sz="1920" dirty="0">
                <a:latin typeface="Montserrat" pitchFamily="34" charset="0"/>
                <a:ea typeface="Montserrat" pitchFamily="34" charset="-122"/>
                <a:cs typeface="Montserrat" pitchFamily="34" charset="-120"/>
              </a:rPr>
              <a:t> Decision Monitor (Approval rate, Accept rate </a:t>
            </a:r>
            <a:r>
              <a:rPr lang="en-US" altLang="zh-CN" sz="1920" dirty="0" err="1">
                <a:latin typeface="Montserrat" pitchFamily="34" charset="0"/>
                <a:ea typeface="Montserrat" pitchFamily="34" charset="-122"/>
                <a:cs typeface="Montserrat" pitchFamily="34" charset="-120"/>
              </a:rPr>
              <a:t>etc</a:t>
            </a:r>
            <a:r>
              <a:rPr lang="en-US" altLang="zh-CN" sz="1920" dirty="0">
                <a:latin typeface="Montserrat" pitchFamily="34" charset="0"/>
                <a:ea typeface="Montserrat" pitchFamily="34" charset="-122"/>
                <a:cs typeface="Montserrat" pitchFamily="34" charset="-120"/>
              </a:rPr>
              <a:t>)</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198" y="2042520"/>
            <a:ext cx="8798152" cy="1066533"/>
          </a:xfrm>
          <a:prstGeom prst="rect">
            <a:avLst/>
          </a:prstGeom>
        </p:spPr>
      </p:pic>
      <p:sp>
        <p:nvSpPr>
          <p:cNvPr id="6" name="Object 5"/>
          <p:cNvSpPr/>
          <p:nvPr/>
        </p:nvSpPr>
        <p:spPr>
          <a:xfrm>
            <a:off x="401265" y="2414910"/>
            <a:ext cx="7997127" cy="261712"/>
          </a:xfrm>
          <a:prstGeom prst="rect">
            <a:avLst/>
          </a:prstGeom>
          <a:noFill/>
        </p:spPr>
        <p:txBody>
          <a:bodyPr wrap="square" lIns="0" tIns="0" rIns="0" bIns="0" rtlCol="0" anchor="ctr"/>
          <a:lstStyle/>
          <a:p>
            <a:pPr>
              <a:lnSpc>
                <a:spcPts val="2420"/>
              </a:lnSpc>
            </a:pPr>
            <a:r>
              <a:rPr lang="en-US" sz="1920" dirty="0">
                <a:latin typeface="Montserrat" pitchFamily="34" charset="0"/>
              </a:rPr>
              <a:t>  Performance monitor (Default rate to F1,Accuracy, MAE)</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198" y="3970818"/>
            <a:ext cx="4822738" cy="1066533"/>
          </a:xfrm>
          <a:prstGeom prst="rect">
            <a:avLst/>
          </a:prstGeom>
        </p:spPr>
      </p:pic>
      <p:sp>
        <p:nvSpPr>
          <p:cNvPr id="8" name="Object 7"/>
          <p:cNvSpPr/>
          <p:nvPr/>
        </p:nvSpPr>
        <p:spPr>
          <a:xfrm>
            <a:off x="447449" y="3400616"/>
            <a:ext cx="4236107" cy="307204"/>
          </a:xfrm>
          <a:prstGeom prst="rect">
            <a:avLst/>
          </a:prstGeom>
          <a:noFill/>
        </p:spPr>
        <p:txBody>
          <a:bodyPr wrap="square" lIns="0" tIns="0" rIns="0" bIns="0" rtlCol="0" anchor="ctr"/>
          <a:lstStyle/>
          <a:p>
            <a:pPr>
              <a:lnSpc>
                <a:spcPts val="2420"/>
              </a:lnSpc>
              <a:buNone/>
            </a:pPr>
            <a:r>
              <a:rPr lang="en-US" sz="1920" dirty="0">
                <a:latin typeface="Montserrat" pitchFamily="34" charset="0"/>
              </a:rPr>
              <a:t> Data Monitor (Drift detection)</a:t>
            </a: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0198" y="5065918"/>
            <a:ext cx="8078002"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nSpc>
                <a:spcPts val="2420"/>
              </a:lnSpc>
            </a:pPr>
            <a:r>
              <a:rPr lang="en-US" sz="1920" dirty="0">
                <a:latin typeface="Montserrat" pitchFamily="34" charset="0"/>
              </a:rPr>
              <a:t>Three lines of defense which is widely used in risk team</a:t>
            </a:r>
          </a:p>
        </p:txBody>
      </p:sp>
      <p:pic>
        <p:nvPicPr>
          <p:cNvPr id="11" name="Object 6" descr="preencoded.png">
            <a:extLst>
              <a:ext uri="{FF2B5EF4-FFF2-40B4-BE49-F238E27FC236}">
                <a16:creationId xmlns:a16="http://schemas.microsoft.com/office/drawing/2014/main" id="{8AB59F95-F36A-B627-4389-CCEB564373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265" y="3020952"/>
            <a:ext cx="4755488" cy="1066533"/>
          </a:xfrm>
          <a:prstGeom prst="rect">
            <a:avLst/>
          </a:prstGeom>
        </p:spPr>
      </p:pic>
      <p:sp>
        <p:nvSpPr>
          <p:cNvPr id="12" name="TextBox 11">
            <a:extLst>
              <a:ext uri="{FF2B5EF4-FFF2-40B4-BE49-F238E27FC236}">
                <a16:creationId xmlns:a16="http://schemas.microsoft.com/office/drawing/2014/main" id="{5380A4F6-9EC6-F2A2-0E17-A1441E42F622}"/>
              </a:ext>
            </a:extLst>
          </p:cNvPr>
          <p:cNvSpPr txBox="1"/>
          <p:nvPr/>
        </p:nvSpPr>
        <p:spPr>
          <a:xfrm>
            <a:off x="447449" y="4309647"/>
            <a:ext cx="3694546" cy="387798"/>
          </a:xfrm>
          <a:prstGeom prst="rect">
            <a:avLst/>
          </a:prstGeom>
          <a:noFill/>
        </p:spPr>
        <p:txBody>
          <a:bodyPr wrap="square" rtlCol="0">
            <a:spAutoFit/>
          </a:bodyPr>
          <a:lstStyle/>
          <a:p>
            <a:r>
              <a:rPr lang="en-US" altLang="zh-CN" sz="1920" dirty="0">
                <a:latin typeface="Montserrat" pitchFamily="34" charset="0"/>
              </a:rPr>
              <a:t>Model Observability</a:t>
            </a:r>
            <a:endParaRPr lang="en-GB" sz="1920" dirty="0">
              <a:latin typeface="Montserra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VIII</a:t>
            </a:r>
          </a:p>
          <a:p>
            <a:pPr algn="ctr">
              <a:lnSpc>
                <a:spcPts val="4016"/>
              </a:lnSpc>
              <a:buNone/>
            </a:pPr>
            <a:endParaRPr lang="en-US" sz="3188" dirty="0">
              <a:solidFill>
                <a:srgbClr val="2A2921"/>
              </a:solidFill>
              <a:latin typeface="Montserrat" pitchFamily="34" charset="0"/>
              <a:ea typeface="Montserrat" pitchFamily="34" charset="-122"/>
              <a:cs typeface="Montserrat" pitchFamily="34" charset="-120"/>
            </a:endParaRPr>
          </a:p>
          <a:p>
            <a:pPr algn="ctr">
              <a:lnSpc>
                <a:spcPts val="4016"/>
              </a:lnSpc>
              <a:buNone/>
            </a:pPr>
            <a:endParaRPr lang="en-US" dirty="0"/>
          </a:p>
        </p:txBody>
      </p:sp>
      <p:pic>
        <p:nvPicPr>
          <p:cNvPr id="3" name="Picture 2">
            <a:extLst>
              <a:ext uri="{FF2B5EF4-FFF2-40B4-BE49-F238E27FC236}">
                <a16:creationId xmlns:a16="http://schemas.microsoft.com/office/drawing/2014/main" id="{921EDB33-1334-6481-B561-D0095907E6BE}"/>
              </a:ext>
            </a:extLst>
          </p:cNvPr>
          <p:cNvPicPr>
            <a:picLocks noChangeAspect="1"/>
          </p:cNvPicPr>
          <p:nvPr/>
        </p:nvPicPr>
        <p:blipFill>
          <a:blip r:embed="rId3"/>
          <a:stretch>
            <a:fillRect/>
          </a:stretch>
        </p:blipFill>
        <p:spPr>
          <a:xfrm>
            <a:off x="1465433" y="1341120"/>
            <a:ext cx="9708924" cy="4897120"/>
          </a:xfrm>
          <a:prstGeom prst="rect">
            <a:avLst/>
          </a:prstGeom>
        </p:spPr>
      </p:pic>
    </p:spTree>
    <p:extLst>
      <p:ext uri="{BB962C8B-B14F-4D97-AF65-F5344CB8AC3E}">
        <p14:creationId xmlns:p14="http://schemas.microsoft.com/office/powerpoint/2010/main" val="6208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IX</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Data Poison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Membership inference attacks</a:t>
            </a: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Extraction/Stealing</a:t>
            </a:r>
          </a:p>
          <a:p>
            <a:pPr algn="l">
              <a:lnSpc>
                <a:spcPts val="2722"/>
              </a:lnSpc>
              <a:spcBef>
                <a:spcPts val="2617"/>
              </a:spcBef>
              <a:buSzPct val="100000"/>
            </a:pPr>
            <a:endParaRPr lang="en-US" dirty="0"/>
          </a:p>
        </p:txBody>
      </p:sp>
    </p:spTree>
    <p:extLst>
      <p:ext uri="{BB962C8B-B14F-4D97-AF65-F5344CB8AC3E}">
        <p14:creationId xmlns:p14="http://schemas.microsoft.com/office/powerpoint/2010/main" val="384959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6094476" y="1231790"/>
            <a:ext cx="4483686" cy="981058"/>
          </a:xfrm>
          <a:prstGeom prst="rect">
            <a:avLst/>
          </a:prstGeom>
          <a:noFill/>
        </p:spPr>
        <p:txBody>
          <a:bodyPr wrap="square" lIns="0" tIns="0" rIns="0" bIns="0" rtlCol="0" anchor="t"/>
          <a:lstStyle/>
          <a:p>
            <a:pPr algn="l">
              <a:lnSpc>
                <a:spcPts val="7229"/>
              </a:lnSpc>
              <a:buNone/>
            </a:pPr>
            <a:r>
              <a:rPr lang="en-US" sz="3190" dirty="0">
                <a:latin typeface="Montserrat" pitchFamily="34" charset="0"/>
                <a:ea typeface="Montserrat" pitchFamily="34" charset="-122"/>
                <a:cs typeface="Montserrat" pitchFamily="34" charset="-120"/>
              </a:rPr>
              <a:t>Bias and Fairness</a:t>
            </a:r>
            <a:endParaRPr lang="en-US" sz="3190" dirty="0"/>
          </a:p>
        </p:txBody>
      </p:sp>
      <p:sp>
        <p:nvSpPr>
          <p:cNvPr id="3" name="Object 2"/>
          <p:cNvSpPr/>
          <p:nvPr/>
        </p:nvSpPr>
        <p:spPr>
          <a:xfrm>
            <a:off x="6094477" y="2569464"/>
            <a:ext cx="5600700" cy="2922310"/>
          </a:xfrm>
          <a:prstGeom prst="rect">
            <a:avLst/>
          </a:prstGeom>
          <a:noFill/>
        </p:spPr>
        <p:txBody>
          <a:bodyPr wrap="square" lIns="0" tIns="0" rIns="0" bIns="0" rtlCol="0" anchor="t"/>
          <a:lstStyle/>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is systematic errors in the data and/or model that leads to potentially </a:t>
            </a:r>
            <a:r>
              <a:rPr lang="en-GB" sz="20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unfair</a:t>
            </a: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 outcomes. </a:t>
            </a:r>
          </a:p>
          <a:p>
            <a:pPr marL="285750" indent="-285750">
              <a:lnSpc>
                <a:spcPts val="2268"/>
              </a:lnSpc>
              <a:spcBef>
                <a:spcPts val="98"/>
              </a:spcBef>
              <a:buFont typeface="Arial" panose="020B0604020202020204" pitchFamily="34" charset="0"/>
              <a:buChar char="•"/>
            </a:pPr>
            <a:r>
              <a:rPr lang="en-GB" sz="2000" kern="100" dirty="0">
                <a:effectLst/>
                <a:latin typeface="Calibri" panose="020F0502020204030204" pitchFamily="34" charset="0"/>
                <a:ea typeface="DengXian" panose="02010600030101010101" pitchFamily="2" charset="-122"/>
                <a:cs typeface="Times New Roman" panose="02020603050405020304" pitchFamily="18" charset="0"/>
              </a:rPr>
              <a:t>Bias existed in the industry; even top technology companies also suffered from the bias problem. </a:t>
            </a:r>
          </a:p>
          <a:p>
            <a:pPr marL="285750" indent="-285750">
              <a:lnSpc>
                <a:spcPts val="2268"/>
              </a:lnSpc>
              <a:spcBef>
                <a:spcPts val="98"/>
              </a:spcBef>
              <a:buFont typeface="Arial" panose="020B0604020202020204" pitchFamily="34" charset="0"/>
              <a:buChar char="•"/>
            </a:pPr>
            <a:r>
              <a:rPr lang="en-GB" sz="2000" kern="100" dirty="0">
                <a:latin typeface="Calibri" panose="020F0502020204030204" pitchFamily="34" charset="0"/>
                <a:ea typeface="DengXian" panose="02010600030101010101" pitchFamily="2" charset="-122"/>
                <a:cs typeface="Times New Roman" panose="02020603050405020304" pitchFamily="18" charset="0"/>
              </a:rPr>
              <a:t>Many bias problems are discussed before, we will brief mention inductive bias.</a:t>
            </a:r>
            <a:endParaRPr lang="en-GB"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ts val="2268"/>
              </a:lnSpc>
              <a:spcBef>
                <a:spcPts val="98"/>
              </a:spcBef>
            </a:pPr>
            <a:endParaRPr lang="en-GB" sz="18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p>
            <a:pPr algn="l">
              <a:lnSpc>
                <a:spcPts val="2268"/>
              </a:lnSpc>
              <a:spcBef>
                <a:spcPts val="98"/>
              </a:spcBef>
              <a:buNone/>
            </a:pPr>
            <a:r>
              <a:rPr lang="en-US" sz="1800" dirty="0">
                <a:solidFill>
                  <a:schemeClr val="bg1"/>
                </a:solidFill>
                <a:latin typeface="Montserrat" pitchFamily="34" charset="0"/>
                <a:ea typeface="Montserrat" pitchFamily="34" charset="-122"/>
                <a:cs typeface="Montserrat" pitchFamily="34" charset="-120"/>
              </a:rPr>
              <a:t>.</a:t>
            </a:r>
            <a:endParaRPr lang="en-US" dirty="0">
              <a:solidFill>
                <a:schemeClr val="bg1"/>
              </a:solidFill>
            </a:endParaRPr>
          </a:p>
        </p:txBody>
      </p:sp>
      <p:pic>
        <p:nvPicPr>
          <p:cNvPr id="4" name="Object 3" descr="preencoded.png"/>
          <p:cNvPicPr>
            <a:picLocks noChangeAspect="1"/>
          </p:cNvPicPr>
          <p:nvPr/>
        </p:nvPicPr>
        <p:blipFill>
          <a:blip r:embed="rId3"/>
          <a:srcRect l="23956" r="23956"/>
          <a:stretch/>
        </p:blipFill>
        <p:spPr>
          <a:xfrm>
            <a:off x="0" y="0"/>
            <a:ext cx="5713571" cy="6856286"/>
          </a:xfrm>
          <a:prstGeom prst="rect">
            <a:avLst/>
          </a:prstGeom>
          <a:solidFill>
            <a:schemeClr val="bg1"/>
          </a:solidFill>
        </p:spPr>
      </p:pic>
      <p:pic>
        <p:nvPicPr>
          <p:cNvPr id="5" name="Picture 4">
            <a:extLst>
              <a:ext uri="{FF2B5EF4-FFF2-40B4-BE49-F238E27FC236}">
                <a16:creationId xmlns:a16="http://schemas.microsoft.com/office/drawing/2014/main" id="{07174235-894B-AAF8-CD62-1A0B0A5A1DFA}"/>
              </a:ext>
            </a:extLst>
          </p:cNvPr>
          <p:cNvPicPr>
            <a:picLocks noChangeAspect="1"/>
          </p:cNvPicPr>
          <p:nvPr/>
        </p:nvPicPr>
        <p:blipFill>
          <a:blip r:embed="rId4"/>
          <a:stretch>
            <a:fillRect/>
          </a:stretch>
        </p:blipFill>
        <p:spPr>
          <a:xfrm>
            <a:off x="0" y="1432091"/>
            <a:ext cx="5713571" cy="469438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Bias </a:t>
            </a:r>
            <a:r>
              <a:rPr lang="en-GB" sz="3188" dirty="0">
                <a:solidFill>
                  <a:srgbClr val="2A2921"/>
                </a:solidFill>
                <a:latin typeface="Montserrat" pitchFamily="34" charset="0"/>
                <a:ea typeface="Montserrat" pitchFamily="34" charset="-122"/>
                <a:cs typeface="Montserrat" pitchFamily="34" charset="-120"/>
              </a:rPr>
              <a:t>and</a:t>
            </a:r>
            <a:r>
              <a:rPr lang="zh-CN" altLang="en-US" sz="3188" dirty="0">
                <a:solidFill>
                  <a:srgbClr val="2A2921"/>
                </a:solidFill>
                <a:latin typeface="Montserrat" pitchFamily="34" charset="0"/>
                <a:ea typeface="Montserrat" pitchFamily="34" charset="-122"/>
                <a:cs typeface="Montserrat" pitchFamily="34" charset="-120"/>
              </a:rPr>
              <a:t> </a:t>
            </a:r>
            <a:r>
              <a:rPr lang="en-GB" altLang="zh-CN" sz="3188" dirty="0">
                <a:solidFill>
                  <a:srgbClr val="2A2921"/>
                </a:solidFill>
                <a:latin typeface="Montserrat" pitchFamily="34" charset="0"/>
                <a:ea typeface="Montserrat" pitchFamily="34" charset="-122"/>
                <a:cs typeface="Montserrat" pitchFamily="34" charset="-120"/>
              </a:rPr>
              <a:t>Fairness – Inductive Bias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698" y="2488827"/>
            <a:ext cx="837990" cy="647538"/>
          </a:xfrm>
          <a:prstGeom prst="rect">
            <a:avLst/>
          </a:prstGeom>
        </p:spPr>
      </p:pic>
      <p:sp>
        <p:nvSpPr>
          <p:cNvPr id="4" name="Object 3"/>
          <p:cNvSpPr/>
          <p:nvPr/>
        </p:nvSpPr>
        <p:spPr>
          <a:xfrm>
            <a:off x="1380780" y="3620242"/>
            <a:ext cx="418995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Minority loan repayment records ignored</a:t>
            </a:r>
            <a:endParaRPr lang="en-US" dirty="0"/>
          </a:p>
        </p:txBody>
      </p:sp>
      <p:sp>
        <p:nvSpPr>
          <p:cNvPr id="5" name="Object 4"/>
          <p:cNvSpPr/>
          <p:nvPr/>
        </p:nvSpPr>
        <p:spPr>
          <a:xfrm>
            <a:off x="1380780" y="3936174"/>
            <a:ext cx="418995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may assume minority individuals are less likely to repay loans, ignoring examples of those who have repaid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0304" y="2254426"/>
            <a:ext cx="818945" cy="1095101"/>
          </a:xfrm>
          <a:prstGeom prst="rect">
            <a:avLst/>
          </a:prstGeom>
        </p:spPr>
      </p:pic>
      <p:sp>
        <p:nvSpPr>
          <p:cNvPr id="7" name="Object 6"/>
          <p:cNvSpPr/>
          <p:nvPr/>
        </p:nvSpPr>
        <p:spPr>
          <a:xfrm>
            <a:off x="6806768" y="3620242"/>
            <a:ext cx="381285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Biased assumptions</a:t>
            </a:r>
            <a:endParaRPr lang="en-US" dirty="0"/>
          </a:p>
        </p:txBody>
      </p:sp>
      <p:sp>
        <p:nvSpPr>
          <p:cNvPr id="8" name="Object 7"/>
          <p:cNvSpPr/>
          <p:nvPr/>
        </p:nvSpPr>
        <p:spPr>
          <a:xfrm>
            <a:off x="6806768" y="3936174"/>
            <a:ext cx="381285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can make biased assumptions about minority groups that lead to unfair outcomes</a:t>
            </a:r>
            <a:endParaRPr lang="en-US" dirty="0"/>
          </a:p>
        </p:txBody>
      </p:sp>
      <p:sp>
        <p:nvSpPr>
          <p:cNvPr id="9" name="Object 8"/>
          <p:cNvSpPr/>
          <p:nvPr/>
        </p:nvSpPr>
        <p:spPr>
          <a:xfrm>
            <a:off x="0" y="5637390"/>
            <a:ext cx="12188952" cy="1218895"/>
          </a:xfrm>
          <a:prstGeom prst="rect">
            <a:avLst/>
          </a:prstGeom>
          <a:solidFill>
            <a:srgbClr val="F0B356"/>
          </a:solidFill>
        </p:spPr>
        <p:txBody>
          <a:bodyPr/>
          <a:lstStyle/>
          <a:p>
            <a:endParaRPr lang="en-GB"/>
          </a:p>
        </p:txBody>
      </p:sp>
      <p:sp>
        <p:nvSpPr>
          <p:cNvPr id="10" name="Object 9"/>
          <p:cNvSpPr/>
          <p:nvPr/>
        </p:nvSpPr>
        <p:spPr>
          <a:xfrm>
            <a:off x="2383204" y="5675828"/>
            <a:ext cx="7422544"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Inductive bias occurs when assumptions in ML algorithms cause biased and unfair treatment.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Inductive Bias</a:t>
            </a:r>
            <a:endParaRPr lang="en-US" dirty="0"/>
          </a:p>
        </p:txBody>
      </p:sp>
      <p:sp>
        <p:nvSpPr>
          <p:cNvPr id="3" name="Object 2"/>
          <p:cNvSpPr/>
          <p:nvPr/>
        </p:nvSpPr>
        <p:spPr>
          <a:xfrm>
            <a:off x="952262"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Occam's Razor</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simpler models, but may miss exceptions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Smoothness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smoother decision boundaries and curves</a:t>
            </a:r>
            <a:endParaRPr lang="en-US" dirty="0"/>
          </a:p>
        </p:txBody>
      </p:sp>
      <p:sp>
        <p:nvSpPr>
          <p:cNvPr id="4" name="Object 3"/>
          <p:cNvSpPr/>
          <p:nvPr/>
        </p:nvSpPr>
        <p:spPr>
          <a:xfrm>
            <a:off x="6284928"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Sparseness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hypotheses with fewer features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Bias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Learned model may not match target model</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Fairness Concepts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50" y="2591947"/>
            <a:ext cx="857036" cy="666583"/>
          </a:xfrm>
          <a:prstGeom prst="rect">
            <a:avLst/>
          </a:prstGeom>
        </p:spPr>
      </p:pic>
      <p:sp>
        <p:nvSpPr>
          <p:cNvPr id="4" name="Object 3"/>
          <p:cNvSpPr/>
          <p:nvPr/>
        </p:nvSpPr>
        <p:spPr>
          <a:xfrm>
            <a:off x="325674" y="3745702"/>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 treatment</a:t>
            </a:r>
            <a:endParaRPr lang="en-US" dirty="0"/>
          </a:p>
        </p:txBody>
      </p:sp>
      <p:sp>
        <p:nvSpPr>
          <p:cNvPr id="5" name="Object 4"/>
          <p:cNvSpPr/>
          <p:nvPr/>
        </p:nvSpPr>
        <p:spPr>
          <a:xfrm>
            <a:off x="325674" y="4061635"/>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All individuals should be treated equally and without bias, regardless of protected attributes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5068" y="2491552"/>
            <a:ext cx="761810" cy="895126"/>
          </a:xfrm>
          <a:prstGeom prst="rect">
            <a:avLst/>
          </a:prstGeom>
        </p:spPr>
      </p:pic>
      <p:sp>
        <p:nvSpPr>
          <p:cNvPr id="7" name="Object 6"/>
          <p:cNvSpPr/>
          <p:nvPr/>
        </p:nvSpPr>
        <p:spPr>
          <a:xfrm>
            <a:off x="4214235" y="3745702"/>
            <a:ext cx="37604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Protected attributes</a:t>
            </a:r>
            <a:endParaRPr lang="en-US" dirty="0"/>
          </a:p>
        </p:txBody>
      </p:sp>
      <p:sp>
        <p:nvSpPr>
          <p:cNvPr id="8" name="Object 7"/>
          <p:cNvSpPr/>
          <p:nvPr/>
        </p:nvSpPr>
        <p:spPr>
          <a:xfrm>
            <a:off x="4214235" y="4061635"/>
            <a:ext cx="376048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Attributes like race, religion, national original, gender, marital status, age  etc. should not be used to discriminate against people.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502719"/>
            <a:ext cx="647538" cy="857036"/>
          </a:xfrm>
          <a:prstGeom prst="rect">
            <a:avLst/>
          </a:prstGeom>
        </p:spPr>
      </p:pic>
      <p:sp>
        <p:nvSpPr>
          <p:cNvPr id="10" name="Object 9"/>
          <p:cNvSpPr/>
          <p:nvPr/>
        </p:nvSpPr>
        <p:spPr>
          <a:xfrm>
            <a:off x="8123746" y="3745702"/>
            <a:ext cx="375000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metrics</a:t>
            </a:r>
            <a:endParaRPr lang="en-US" dirty="0"/>
          </a:p>
        </p:txBody>
      </p:sp>
      <p:sp>
        <p:nvSpPr>
          <p:cNvPr id="11" name="Object 10"/>
          <p:cNvSpPr/>
          <p:nvPr/>
        </p:nvSpPr>
        <p:spPr>
          <a:xfrm>
            <a:off x="8123746" y="4061635"/>
            <a:ext cx="375000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Metrics like demographic parity and equality of opportunity help evaluate model fairness across groups.</a:t>
            </a:r>
            <a:endParaRPr lang="en-US" dirty="0"/>
          </a:p>
        </p:txBody>
      </p:sp>
      <p:sp>
        <p:nvSpPr>
          <p:cNvPr id="12" name="Object 11"/>
          <p:cNvSpPr/>
          <p:nvPr/>
        </p:nvSpPr>
        <p:spPr>
          <a:xfrm>
            <a:off x="0" y="5865091"/>
            <a:ext cx="12188952" cy="825438"/>
          </a:xfrm>
          <a:prstGeom prst="rect">
            <a:avLst/>
          </a:prstGeom>
          <a:solidFill>
            <a:srgbClr val="14558C"/>
          </a:solidFill>
        </p:spPr>
        <p:txBody>
          <a:bodyPr/>
          <a:lstStyle/>
          <a:p>
            <a:endParaRPr lang="en-GB"/>
          </a:p>
        </p:txBody>
      </p:sp>
      <p:sp>
        <p:nvSpPr>
          <p:cNvPr id="13" name="Object 12"/>
          <p:cNvSpPr/>
          <p:nvPr/>
        </p:nvSpPr>
        <p:spPr>
          <a:xfrm>
            <a:off x="-95226" y="6084702"/>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Ensuring fairness and mitigating bias is crucial for building ethical, trustworthy ML systems.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Fairness Metrics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71" y="2625465"/>
            <a:ext cx="809423" cy="609448"/>
          </a:xfrm>
          <a:prstGeom prst="rect">
            <a:avLst/>
          </a:prstGeom>
        </p:spPr>
      </p:pic>
      <p:sp>
        <p:nvSpPr>
          <p:cNvPr id="4" name="Object 3"/>
          <p:cNvSpPr/>
          <p:nvPr/>
        </p:nvSpPr>
        <p:spPr>
          <a:xfrm>
            <a:off x="346623"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Demographic parity</a:t>
            </a:r>
            <a:endParaRPr lang="en-US" dirty="0"/>
          </a:p>
        </p:txBody>
      </p:sp>
      <p:sp>
        <p:nvSpPr>
          <p:cNvPr id="5" name="Object 4"/>
          <p:cNvSpPr/>
          <p:nvPr/>
        </p:nvSpPr>
        <p:spPr>
          <a:xfrm>
            <a:off x="346623"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model predictions should be consistent across various demographic subgroups.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547350"/>
            <a:ext cx="1028443" cy="790377"/>
          </a:xfrm>
          <a:prstGeom prst="rect">
            <a:avLst/>
          </a:prstGeom>
        </p:spPr>
      </p:pic>
      <p:sp>
        <p:nvSpPr>
          <p:cNvPr id="7" name="Object 6"/>
          <p:cNvSpPr/>
          <p:nvPr/>
        </p:nvSpPr>
        <p:spPr>
          <a:xfrm>
            <a:off x="4250897"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odds</a:t>
            </a:r>
            <a:endParaRPr lang="en-US" dirty="0"/>
          </a:p>
        </p:txBody>
      </p:sp>
      <p:sp>
        <p:nvSpPr>
          <p:cNvPr id="8" name="Object 7"/>
          <p:cNvSpPr/>
          <p:nvPr/>
        </p:nvSpPr>
        <p:spPr>
          <a:xfrm>
            <a:off x="4250897"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true positive rate and true negative rate should be equal for different subgroups.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5859" y="2379906"/>
            <a:ext cx="818945" cy="1095101"/>
          </a:xfrm>
          <a:prstGeom prst="rect">
            <a:avLst/>
          </a:prstGeom>
        </p:spPr>
      </p:pic>
      <p:sp>
        <p:nvSpPr>
          <p:cNvPr id="10" name="Object 9"/>
          <p:cNvSpPr/>
          <p:nvPr/>
        </p:nvSpPr>
        <p:spPr>
          <a:xfrm>
            <a:off x="8238970" y="3745702"/>
            <a:ext cx="3519560"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opportunity</a:t>
            </a:r>
            <a:endParaRPr lang="en-US" dirty="0"/>
          </a:p>
        </p:txBody>
      </p:sp>
      <p:sp>
        <p:nvSpPr>
          <p:cNvPr id="11" name="Object 10"/>
          <p:cNvSpPr/>
          <p:nvPr/>
        </p:nvSpPr>
        <p:spPr>
          <a:xfrm>
            <a:off x="8238970" y="4061635"/>
            <a:ext cx="3519560" cy="639801"/>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probability of true positives should be equalized across groupings of a protected category.</a:t>
            </a:r>
            <a:endParaRPr lang="en-US" dirty="0"/>
          </a:p>
        </p:txBody>
      </p:sp>
      <p:sp>
        <p:nvSpPr>
          <p:cNvPr id="12" name="Object 11"/>
          <p:cNvSpPr/>
          <p:nvPr/>
        </p:nvSpPr>
        <p:spPr>
          <a:xfrm>
            <a:off x="0" y="5932591"/>
            <a:ext cx="12188952" cy="923694"/>
          </a:xfrm>
          <a:prstGeom prst="rect">
            <a:avLst/>
          </a:prstGeom>
          <a:solidFill>
            <a:srgbClr val="F0B356"/>
          </a:solidFill>
        </p:spPr>
        <p:txBody>
          <a:bodyPr/>
          <a:lstStyle/>
          <a:p>
            <a:endParaRPr lang="en-GB"/>
          </a:p>
        </p:txBody>
      </p:sp>
      <p:sp>
        <p:nvSpPr>
          <p:cNvPr id="13" name="Object 12"/>
          <p:cNvSpPr/>
          <p:nvPr/>
        </p:nvSpPr>
        <p:spPr>
          <a:xfrm>
            <a:off x="-95226" y="6103841"/>
            <a:ext cx="12379404" cy="741116"/>
          </a:xfrm>
          <a:prstGeom prst="rect">
            <a:avLst/>
          </a:prstGeom>
          <a:noFill/>
        </p:spPr>
        <p:txBody>
          <a:bodyPr wrap="square" lIns="0" tIns="0" rIns="0" bIns="0" rtlCol="0" anchor="t"/>
          <a:lstStyle/>
          <a:p>
            <a:pPr algn="ctr">
              <a:lnSpc>
                <a:spcPts val="2268"/>
              </a:lnSpc>
              <a:buNone/>
            </a:pPr>
            <a:r>
              <a:rPr lang="en-US" sz="1600" dirty="0">
                <a:solidFill>
                  <a:srgbClr val="2A2921"/>
                </a:solidFill>
                <a:ea typeface="Montserrat" pitchFamily="34" charset="-122"/>
                <a:cs typeface="Montserrat" pitchFamily="34" charset="-120"/>
              </a:rPr>
              <a:t>Using metrics like these can help measure and improve fairness in machine learning models.</a:t>
            </a:r>
          </a:p>
          <a:p>
            <a:pPr algn="ctr">
              <a:lnSpc>
                <a:spcPts val="2268"/>
              </a:lnSpc>
            </a:pPr>
            <a:r>
              <a:rPr lang="en-US" sz="1600" dirty="0"/>
              <a:t>More fairness metric, please refer to the working paper from Amazon </a:t>
            </a:r>
            <a:r>
              <a:rPr lang="en-US" sz="1600" dirty="0">
                <a:hlinkClick r:id="rId9"/>
              </a:rPr>
              <a:t>Fairness Measures for Machine Learning in Finance</a:t>
            </a:r>
            <a:endParaRPr lang="en-US" sz="1600" dirty="0"/>
          </a:p>
          <a:p>
            <a:pPr algn="ctr">
              <a:lnSpc>
                <a:spcPts val="2268"/>
              </a:lnSpc>
              <a:buNone/>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Debiasing</a:t>
            </a:r>
            <a:endParaRPr lang="en-US"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444" y="2287954"/>
            <a:ext cx="1180805" cy="1047488"/>
          </a:xfrm>
          <a:prstGeom prst="rect">
            <a:avLst/>
          </a:prstGeom>
        </p:spPr>
      </p:pic>
      <p:sp>
        <p:nvSpPr>
          <p:cNvPr id="7" name="Object 6"/>
          <p:cNvSpPr/>
          <p:nvPr/>
        </p:nvSpPr>
        <p:spPr>
          <a:xfrm>
            <a:off x="1316512" y="3627291"/>
            <a:ext cx="31823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through Unawareness</a:t>
            </a:r>
            <a:endParaRPr lang="en-US" dirty="0"/>
          </a:p>
        </p:txBody>
      </p:sp>
      <p:sp>
        <p:nvSpPr>
          <p:cNvPr id="8" name="Object 7"/>
          <p:cNvSpPr/>
          <p:nvPr/>
        </p:nvSpPr>
        <p:spPr>
          <a:xfrm>
            <a:off x="1919180" y="3936174"/>
            <a:ext cx="2325423"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Remove features correlated with protected attributes</a:t>
            </a:r>
            <a:endParaRPr lang="en-US"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2562" y="2371640"/>
            <a:ext cx="790377" cy="933217"/>
          </a:xfrm>
          <a:prstGeom prst="rect">
            <a:avLst/>
          </a:prstGeom>
        </p:spPr>
      </p:pic>
      <p:sp>
        <p:nvSpPr>
          <p:cNvPr id="10" name="Object 9"/>
          <p:cNvSpPr/>
          <p:nvPr/>
        </p:nvSpPr>
        <p:spPr>
          <a:xfrm>
            <a:off x="4894461" y="3636972"/>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Equalize data points</a:t>
            </a:r>
            <a:endParaRPr lang="en-US" dirty="0"/>
          </a:p>
        </p:txBody>
      </p:sp>
      <p:sp>
        <p:nvSpPr>
          <p:cNvPr id="11" name="Object 10"/>
          <p:cNvSpPr/>
          <p:nvPr/>
        </p:nvSpPr>
        <p:spPr>
          <a:xfrm>
            <a:off x="4894461" y="3952904"/>
            <a:ext cx="263967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Use sampling to have equal data points (or ratio) for each protected group</a:t>
            </a:r>
            <a:endParaRPr lang="en-US"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7343" y="2299112"/>
            <a:ext cx="876081" cy="1028443"/>
          </a:xfrm>
          <a:prstGeom prst="rect">
            <a:avLst/>
          </a:prstGeom>
        </p:spPr>
      </p:pic>
      <p:sp>
        <p:nvSpPr>
          <p:cNvPr id="13" name="Object 12"/>
          <p:cNvSpPr/>
          <p:nvPr/>
        </p:nvSpPr>
        <p:spPr>
          <a:xfrm>
            <a:off x="7966995" y="3620242"/>
            <a:ext cx="245112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augmentation</a:t>
            </a:r>
            <a:endParaRPr lang="en-US" dirty="0"/>
          </a:p>
        </p:txBody>
      </p:sp>
      <p:sp>
        <p:nvSpPr>
          <p:cNvPr id="14" name="Object 13"/>
          <p:cNvSpPr/>
          <p:nvPr/>
        </p:nvSpPr>
        <p:spPr>
          <a:xfrm>
            <a:off x="7966995" y="3936174"/>
            <a:ext cx="245112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Generate more minority data synthetically to balance the dataset</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1316512" y="5956596"/>
            <a:ext cx="9555929"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removing correlated features, equalizing and augmenting data, we can reduce bias caused by imbalanced training data.</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Debiasing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7740" y="2377226"/>
            <a:ext cx="618970" cy="885604"/>
          </a:xfrm>
          <a:prstGeom prst="rect">
            <a:avLst/>
          </a:prstGeom>
        </p:spPr>
      </p:pic>
      <p:sp>
        <p:nvSpPr>
          <p:cNvPr id="4" name="Object 3"/>
          <p:cNvSpPr/>
          <p:nvPr/>
        </p:nvSpPr>
        <p:spPr>
          <a:xfrm>
            <a:off x="419947" y="3620242"/>
            <a:ext cx="354051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Change model type</a:t>
            </a:r>
            <a:endParaRPr lang="en-US" dirty="0"/>
          </a:p>
        </p:txBody>
      </p:sp>
      <p:sp>
        <p:nvSpPr>
          <p:cNvPr id="5" name="Object 4"/>
          <p:cNvSpPr/>
          <p:nvPr/>
        </p:nvSpPr>
        <p:spPr>
          <a:xfrm>
            <a:off x="419947" y="3936174"/>
            <a:ext cx="354051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Trying different model types like neural networks, random forests etc to see which has lower bias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421870"/>
            <a:ext cx="1028443" cy="790377"/>
          </a:xfrm>
          <a:prstGeom prst="rect">
            <a:avLst/>
          </a:prstGeom>
        </p:spPr>
      </p:pic>
      <p:sp>
        <p:nvSpPr>
          <p:cNvPr id="7" name="Object 6"/>
          <p:cNvSpPr/>
          <p:nvPr/>
        </p:nvSpPr>
        <p:spPr>
          <a:xfrm>
            <a:off x="4523244" y="3620242"/>
            <a:ext cx="314246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Ensemble modeling</a:t>
            </a:r>
            <a:endParaRPr lang="en-US" dirty="0"/>
          </a:p>
        </p:txBody>
      </p:sp>
      <p:sp>
        <p:nvSpPr>
          <p:cNvPr id="8" name="Object 7"/>
          <p:cNvSpPr/>
          <p:nvPr/>
        </p:nvSpPr>
        <p:spPr>
          <a:xfrm>
            <a:off x="4523244" y="3936174"/>
            <a:ext cx="314246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Using multiple models together and combining predictions to reduce bias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2376" y="2276803"/>
            <a:ext cx="895126" cy="1066533"/>
          </a:xfrm>
          <a:prstGeom prst="rect">
            <a:avLst/>
          </a:prstGeom>
        </p:spPr>
      </p:pic>
      <p:sp>
        <p:nvSpPr>
          <p:cNvPr id="10" name="Object 9"/>
          <p:cNvSpPr/>
          <p:nvPr/>
        </p:nvSpPr>
        <p:spPr>
          <a:xfrm>
            <a:off x="8296582" y="3620242"/>
            <a:ext cx="340433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Multi-task learning</a:t>
            </a:r>
            <a:endParaRPr lang="en-US" dirty="0"/>
          </a:p>
        </p:txBody>
      </p:sp>
      <p:sp>
        <p:nvSpPr>
          <p:cNvPr id="11" name="Object 10"/>
          <p:cNvSpPr/>
          <p:nvPr/>
        </p:nvSpPr>
        <p:spPr>
          <a:xfrm>
            <a:off x="8296582" y="3936174"/>
            <a:ext cx="3404336"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Training model on multiple objectives to learn more generalized representations</a:t>
            </a:r>
            <a:endParaRPr lang="en-US" dirty="0"/>
          </a:p>
        </p:txBody>
      </p:sp>
      <p:sp>
        <p:nvSpPr>
          <p:cNvPr id="12" name="Object 11"/>
          <p:cNvSpPr/>
          <p:nvPr/>
        </p:nvSpPr>
        <p:spPr>
          <a:xfrm>
            <a:off x="0" y="5637390"/>
            <a:ext cx="12188952" cy="1218895"/>
          </a:xfrm>
          <a:prstGeom prst="rect">
            <a:avLst/>
          </a:prstGeom>
          <a:solidFill>
            <a:srgbClr val="14558C"/>
          </a:solidFill>
        </p:spPr>
        <p:txBody>
          <a:bodyPr/>
          <a:lstStyle/>
          <a:p>
            <a:endParaRPr lang="en-GB"/>
          </a:p>
        </p:txBody>
      </p:sp>
      <p:sp>
        <p:nvSpPr>
          <p:cNvPr id="13" name="Object 12"/>
          <p:cNvSpPr/>
          <p:nvPr/>
        </p:nvSpPr>
        <p:spPr>
          <a:xfrm>
            <a:off x="2403390" y="5956596"/>
            <a:ext cx="7382172"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changing the model architecture and training process, we can reduce inherent bias and improve fairness.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rPr>
              <a:t>Agenda</a:t>
            </a:r>
            <a:endParaRPr lang="en-US" dirty="0"/>
          </a:p>
        </p:txBody>
      </p:sp>
      <p:sp>
        <p:nvSpPr>
          <p:cNvPr id="3" name="Object 2"/>
          <p:cNvSpPr/>
          <p:nvPr/>
        </p:nvSpPr>
        <p:spPr>
          <a:xfrm>
            <a:off x="952262" y="2273327"/>
            <a:ext cx="5446938" cy="3339464"/>
          </a:xfrm>
          <a:prstGeom prst="rect">
            <a:avLst/>
          </a:prstGeom>
          <a:noFill/>
        </p:spPr>
        <p:txBody>
          <a:bodyPr wrap="square" lIns="0" tIns="0" rIns="0" bIns="0" rtlCol="0" anchor="t"/>
          <a:lstStyle/>
          <a:p>
            <a:pPr marL="242900" indent="-242900">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Introduction</a:t>
            </a:r>
          </a:p>
          <a:p>
            <a:pPr marL="242900" indent="-242900">
              <a:lnSpc>
                <a:spcPts val="2722"/>
              </a:lnSpc>
              <a:spcBef>
                <a:spcPts val="2617"/>
              </a:spcBef>
              <a:buSzPct val="100000"/>
              <a:buChar char="•"/>
            </a:pPr>
            <a:r>
              <a:rPr lang="en-US" altLang="zh-CN" sz="2160" dirty="0">
                <a:solidFill>
                  <a:srgbClr val="FFFFFF"/>
                </a:solidFill>
                <a:latin typeface="Montserrat" pitchFamily="34" charset="0"/>
                <a:ea typeface="Montserrat" pitchFamily="34" charset="-122"/>
                <a:cs typeface="Montserrat" pitchFamily="34" charset="-120"/>
              </a:rPr>
              <a:t>Data</a:t>
            </a:r>
          </a:p>
          <a:p>
            <a:pPr marL="242900" indent="-242900">
              <a:lnSpc>
                <a:spcPts val="2722"/>
              </a:lnSpc>
              <a:spcBef>
                <a:spcPts val="2617"/>
              </a:spcBef>
              <a:buSzPct val="100000"/>
              <a:buChar char="•"/>
            </a:pPr>
            <a:r>
              <a:rPr lang="en-US" altLang="zh-CN" sz="2160" dirty="0">
                <a:solidFill>
                  <a:srgbClr val="FFFFFF"/>
                </a:solidFill>
                <a:latin typeface="Montserrat" pitchFamily="34" charset="0"/>
              </a:rPr>
              <a:t>Model</a:t>
            </a:r>
          </a:p>
          <a:p>
            <a:pPr marL="242900" indent="-242900">
              <a:lnSpc>
                <a:spcPts val="2722"/>
              </a:lnSpc>
              <a:spcBef>
                <a:spcPts val="2617"/>
              </a:spcBef>
              <a:buSzPct val="100000"/>
              <a:buChar char="•"/>
            </a:pPr>
            <a:r>
              <a:rPr lang="en-US" altLang="zh-CN" sz="2160" dirty="0">
                <a:solidFill>
                  <a:srgbClr val="FFFFFF"/>
                </a:solidFill>
                <a:latin typeface="Montserrat" pitchFamily="34" charset="0"/>
              </a:rPr>
              <a:t>Bias and Fairness</a:t>
            </a:r>
          </a:p>
          <a:p>
            <a:pPr marL="242900" indent="-242900">
              <a:lnSpc>
                <a:spcPts val="2722"/>
              </a:lnSpc>
              <a:spcBef>
                <a:spcPts val="2617"/>
              </a:spcBef>
              <a:buSzPct val="100000"/>
              <a:buChar char="•"/>
            </a:pPr>
            <a:r>
              <a:rPr lang="en-US" altLang="zh-CN" sz="2160" dirty="0">
                <a:solidFill>
                  <a:srgbClr val="FFFFFF"/>
                </a:solidFill>
                <a:latin typeface="Montserrat" pitchFamily="34" charset="0"/>
              </a:rPr>
              <a:t>Drift</a:t>
            </a:r>
          </a:p>
          <a:p>
            <a:pPr marL="242900" indent="-242900" algn="l">
              <a:lnSpc>
                <a:spcPts val="2722"/>
              </a:lnSpc>
              <a:spcBef>
                <a:spcPts val="2617"/>
              </a:spcBef>
              <a:buSzPct val="100000"/>
              <a:buChar char="•"/>
            </a:pPr>
            <a:endParaRPr lang="en-US" altLang="zh-CN" sz="2160" dirty="0">
              <a:solidFill>
                <a:srgbClr val="FFFFFF"/>
              </a:solidFill>
              <a:latin typeface="Montserrat" pitchFamily="34" charset="0"/>
            </a:endParaRPr>
          </a:p>
          <a:p>
            <a:pPr marL="242900" indent="-242900" algn="l">
              <a:lnSpc>
                <a:spcPts val="2722"/>
              </a:lnSpc>
              <a:spcBef>
                <a:spcPts val="2617"/>
              </a:spcBef>
              <a:buSzPct val="100000"/>
              <a:buChar char="•"/>
            </a:pPr>
            <a:endParaRPr lang="en-US" dirty="0"/>
          </a:p>
        </p:txBody>
      </p:sp>
    </p:spTree>
    <p:extLst>
      <p:ext uri="{BB962C8B-B14F-4D97-AF65-F5344CB8AC3E}">
        <p14:creationId xmlns:p14="http://schemas.microsoft.com/office/powerpoint/2010/main" val="4082975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28411" r="28411"/>
          <a:stretch/>
        </p:blipFill>
        <p:spPr>
          <a:xfrm>
            <a:off x="476131" y="476131"/>
            <a:ext cx="3829997" cy="5913546"/>
          </a:xfrm>
          <a:prstGeom prst="rect">
            <a:avLst/>
          </a:prstGeom>
        </p:spPr>
      </p:pic>
      <p:sp>
        <p:nvSpPr>
          <p:cNvPr id="4" name="Object 3"/>
          <p:cNvSpPr/>
          <p:nvPr/>
        </p:nvSpPr>
        <p:spPr>
          <a:xfrm>
            <a:off x="4555621" y="2585689"/>
            <a:ext cx="7374316"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a:t>
            </a:r>
            <a:endParaRPr lang="en-US" dirty="0"/>
          </a:p>
        </p:txBody>
      </p:sp>
      <p:sp>
        <p:nvSpPr>
          <p:cNvPr id="5" name="Object 4"/>
          <p:cNvSpPr/>
          <p:nvPr/>
        </p:nvSpPr>
        <p:spPr>
          <a:xfrm>
            <a:off x="4555621" y="3201683"/>
            <a:ext cx="7374316" cy="1023682"/>
          </a:xfrm>
          <a:prstGeom prst="rect">
            <a:avLst/>
          </a:prstGeom>
          <a:noFill/>
        </p:spPr>
        <p:txBody>
          <a:bodyPr wrap="square" lIns="0" tIns="0" rIns="0" bIns="0" rtlCol="0" anchor="t"/>
          <a:lstStyle/>
          <a:p>
            <a:pPr algn="ctr">
              <a:lnSpc>
                <a:spcPts val="2016"/>
              </a:lnSpc>
              <a:spcBef>
                <a:spcPts val="819"/>
              </a:spcBef>
              <a:buNone/>
            </a:pPr>
            <a:r>
              <a:rPr lang="en-US" sz="1440" dirty="0">
                <a:solidFill>
                  <a:srgbClr val="5A5A4C"/>
                </a:solidFill>
                <a:latin typeface="Montserrat" pitchFamily="34" charset="0"/>
                <a:ea typeface="Montserrat" pitchFamily="34" charset="-122"/>
                <a:cs typeface="Montserrat" pitchFamily="34" charset="-120"/>
              </a:rPr>
              <a:t>The statistical properties of a dataset change over time. This concept drift can impact the performance and accuracy of machine learning models, which are often trained on historical data. When new data deviates from the training distribution, predictive performance may decline.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Causes of Drift</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Seasonal Variations</a:t>
            </a:r>
            <a:endParaRPr lang="en-US" dirty="0"/>
          </a:p>
        </p:txBody>
      </p:sp>
      <p:sp>
        <p:nvSpPr>
          <p:cNvPr id="5" name="Object 4"/>
          <p:cNvSpPr/>
          <p:nvPr/>
        </p:nvSpPr>
        <p:spPr>
          <a:xfrm>
            <a:off x="761810" y="2211331"/>
            <a:ext cx="5113645"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Data distributions can change due to seasonal factors like holidays, weather, etc.</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6475381"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Changing User Behavior</a:t>
            </a:r>
            <a:endParaRPr lang="en-US" dirty="0"/>
          </a:p>
        </p:txBody>
      </p:sp>
      <p:sp>
        <p:nvSpPr>
          <p:cNvPr id="8" name="Object 7"/>
          <p:cNvSpPr/>
          <p:nvPr/>
        </p:nvSpPr>
        <p:spPr>
          <a:xfrm>
            <a:off x="6475381" y="2211331"/>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User preferences and demographics evolve over time, altering data patterns.</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Instrumentation Changes</a:t>
            </a:r>
            <a:endParaRPr lang="en-US" dirty="0"/>
          </a:p>
        </p:txBody>
      </p:sp>
      <p:sp>
        <p:nvSpPr>
          <p:cNvPr id="11" name="Object 10"/>
          <p:cNvSpPr/>
          <p:nvPr/>
        </p:nvSpPr>
        <p:spPr>
          <a:xfrm>
            <a:off x="761810"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Modifications to data collection tools and processes introduce variability.</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6475381" y="4262860"/>
            <a:ext cx="5551687" cy="326249"/>
          </a:xfrm>
          <a:prstGeom prst="rect">
            <a:avLst/>
          </a:prstGeom>
          <a:solidFill>
            <a:schemeClr val="bg1"/>
          </a:solid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External Events</a:t>
            </a:r>
            <a:endParaRPr lang="en-US" dirty="0"/>
          </a:p>
        </p:txBody>
      </p:sp>
      <p:sp>
        <p:nvSpPr>
          <p:cNvPr id="14" name="Object 13"/>
          <p:cNvSpPr/>
          <p:nvPr/>
        </p:nvSpPr>
        <p:spPr>
          <a:xfrm>
            <a:off x="6475381" y="4734825"/>
            <a:ext cx="4954809" cy="64009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Major events like regulations, economic shifts and</a:t>
            </a:r>
          </a:p>
          <a:p>
            <a:pPr algn="l">
              <a:lnSpc>
                <a:spcPts val="2100"/>
              </a:lnSpc>
              <a:spcBef>
                <a:spcPts val="1125"/>
              </a:spcBef>
              <a:buNone/>
            </a:pPr>
            <a:r>
              <a:rPr lang="en-US" sz="1500" dirty="0">
                <a:latin typeface="Montserrat" pitchFamily="34" charset="0"/>
                <a:ea typeface="Montserrat" pitchFamily="34" charset="-122"/>
                <a:cs typeface="Montserrat" pitchFamily="34" charset="-120"/>
              </a:rPr>
              <a:t> crises impact data.</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Drift </a:t>
            </a:r>
            <a:r>
              <a:rPr lang="en-US" altLang="zh-CN" sz="3188" dirty="0">
                <a:latin typeface="Montserrat" pitchFamily="34" charset="0"/>
                <a:ea typeface="Montserrat" pitchFamily="34" charset="-122"/>
                <a:cs typeface="Montserrat" pitchFamily="34" charset="-120"/>
              </a:rPr>
              <a:t>Detection</a:t>
            </a:r>
            <a:endParaRPr lang="en-US" dirty="0"/>
          </a:p>
        </p:txBody>
      </p:sp>
      <p:pic>
        <p:nvPicPr>
          <p:cNvPr id="15" name="Picture 14">
            <a:extLst>
              <a:ext uri="{FF2B5EF4-FFF2-40B4-BE49-F238E27FC236}">
                <a16:creationId xmlns:a16="http://schemas.microsoft.com/office/drawing/2014/main" id="{5863314C-6B12-0DC3-F96C-7239977CC6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2480" y="1040656"/>
            <a:ext cx="8249920" cy="5450426"/>
          </a:xfrm>
          <a:prstGeom prst="rect">
            <a:avLst/>
          </a:prstGeom>
          <a:noFill/>
          <a:ln>
            <a:noFill/>
          </a:ln>
        </p:spPr>
      </p:pic>
    </p:spTree>
    <p:extLst>
      <p:ext uri="{BB962C8B-B14F-4D97-AF65-F5344CB8AC3E}">
        <p14:creationId xmlns:p14="http://schemas.microsoft.com/office/powerpoint/2010/main" val="243816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 Detection Methods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350" y="2698121"/>
            <a:ext cx="752287" cy="638015"/>
          </a:xfrm>
          <a:prstGeom prst="rect">
            <a:avLst/>
          </a:prstGeom>
        </p:spPr>
      </p:pic>
      <p:sp>
        <p:nvSpPr>
          <p:cNvPr id="4" name="Object 3"/>
          <p:cNvSpPr/>
          <p:nvPr/>
        </p:nvSpPr>
        <p:spPr>
          <a:xfrm>
            <a:off x="1427917" y="3829501"/>
            <a:ext cx="409567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Statistical tests</a:t>
            </a:r>
            <a:endParaRPr lang="en-US" dirty="0"/>
          </a:p>
        </p:txBody>
      </p:sp>
      <p:sp>
        <p:nvSpPr>
          <p:cNvPr id="5" name="Object 4"/>
          <p:cNvSpPr/>
          <p:nvPr/>
        </p:nvSpPr>
        <p:spPr>
          <a:xfrm>
            <a:off x="1427917" y="4145434"/>
            <a:ext cx="409567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KS Test and PSI can detect distributional shifts in datasets, other KL divergence family (JS divergence) can also be applied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573" y="2586531"/>
            <a:ext cx="657061" cy="876081"/>
          </a:xfrm>
          <a:prstGeom prst="rect">
            <a:avLst/>
          </a:prstGeom>
        </p:spPr>
      </p:pic>
      <p:sp>
        <p:nvSpPr>
          <p:cNvPr id="7" name="Object 6"/>
          <p:cNvSpPr/>
          <p:nvPr/>
        </p:nvSpPr>
        <p:spPr>
          <a:xfrm>
            <a:off x="6681069" y="3829501"/>
            <a:ext cx="406425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Model-based approach</a:t>
            </a:r>
            <a:endParaRPr lang="en-US" dirty="0"/>
          </a:p>
        </p:txBody>
      </p:sp>
      <p:sp>
        <p:nvSpPr>
          <p:cNvPr id="8" name="Object 7"/>
          <p:cNvSpPr/>
          <p:nvPr/>
        </p:nvSpPr>
        <p:spPr>
          <a:xfrm>
            <a:off x="6681069" y="4145434"/>
            <a:ext cx="406425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 a classification model on reference dataset and monitor performance on test data</a:t>
            </a:r>
            <a:endParaRPr lang="en-US" dirty="0"/>
          </a:p>
        </p:txBody>
      </p:sp>
      <p:sp>
        <p:nvSpPr>
          <p:cNvPr id="9" name="Object 8"/>
          <p:cNvSpPr/>
          <p:nvPr/>
        </p:nvSpPr>
        <p:spPr>
          <a:xfrm>
            <a:off x="0" y="5932591"/>
            <a:ext cx="12188952" cy="923694"/>
          </a:xfrm>
          <a:prstGeom prst="rect">
            <a:avLst/>
          </a:prstGeom>
          <a:solidFill>
            <a:srgbClr val="14558C"/>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Statistical tests and classification models help detect and quantify data drift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Mitigation Strategies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9" y="1780615"/>
            <a:ext cx="4151983" cy="1066533"/>
          </a:xfrm>
          <a:prstGeom prst="rect">
            <a:avLst/>
          </a:prstGeom>
        </p:spPr>
      </p:pic>
      <p:sp>
        <p:nvSpPr>
          <p:cNvPr id="4" name="Object 3"/>
          <p:cNvSpPr/>
          <p:nvPr/>
        </p:nvSpPr>
        <p:spPr>
          <a:xfrm>
            <a:off x="666583" y="2153005"/>
            <a:ext cx="9570986"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Retrain models frequently</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9" y="2875716"/>
            <a:ext cx="4932419" cy="1066533"/>
          </a:xfrm>
          <a:prstGeom prst="rect">
            <a:avLst/>
          </a:prstGeom>
        </p:spPr>
      </p:pic>
      <p:sp>
        <p:nvSpPr>
          <p:cNvPr id="6" name="Object 5"/>
          <p:cNvSpPr/>
          <p:nvPr/>
        </p:nvSpPr>
        <p:spPr>
          <a:xfrm>
            <a:off x="666583" y="3095744"/>
            <a:ext cx="5288069" cy="614407"/>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Update model incrementally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9" y="3970818"/>
            <a:ext cx="4342314" cy="1066533"/>
          </a:xfrm>
          <a:prstGeom prst="rect">
            <a:avLst/>
          </a:prstGeom>
        </p:spPr>
      </p:pic>
      <p:sp>
        <p:nvSpPr>
          <p:cNvPr id="8" name="Object 7"/>
          <p:cNvSpPr/>
          <p:nvPr/>
        </p:nvSpPr>
        <p:spPr>
          <a:xfrm>
            <a:off x="666583" y="4343207"/>
            <a:ext cx="3860430"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Weight recent data higher</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9" y="5065918"/>
            <a:ext cx="7121751"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Ensemble models on new/old data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705" y="2183500"/>
            <a:ext cx="618970" cy="885604"/>
          </a:xfrm>
          <a:prstGeom prst="rect">
            <a:avLst/>
          </a:prstGeom>
        </p:spPr>
      </p:pic>
      <p:sp>
        <p:nvSpPr>
          <p:cNvPr id="4" name="Object 3"/>
          <p:cNvSpPr/>
          <p:nvPr/>
        </p:nvSpPr>
        <p:spPr>
          <a:xfrm>
            <a:off x="377096" y="3426456"/>
            <a:ext cx="2650145" cy="460657"/>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Ensure model operates as expected</a:t>
            </a:r>
            <a:endParaRPr lang="en-US" dirty="0"/>
          </a:p>
        </p:txBody>
      </p:sp>
      <p:sp>
        <p:nvSpPr>
          <p:cNvPr id="5" name="Object 4"/>
          <p:cNvSpPr/>
          <p:nvPr/>
        </p:nvSpPr>
        <p:spPr>
          <a:xfrm>
            <a:off x="377096" y="3972718"/>
            <a:ext cx="2650145"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verifies the model performs according to specifications and requirements.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795" y="2127706"/>
            <a:ext cx="790377" cy="961784"/>
          </a:xfrm>
          <a:prstGeom prst="rect">
            <a:avLst/>
          </a:prstGeom>
        </p:spPr>
      </p:pic>
      <p:sp>
        <p:nvSpPr>
          <p:cNvPr id="7" name="Object 6"/>
          <p:cNvSpPr/>
          <p:nvPr/>
        </p:nvSpPr>
        <p:spPr>
          <a:xfrm>
            <a:off x="3383863" y="3426456"/>
            <a:ext cx="249302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Evaluate risks</a:t>
            </a:r>
            <a:endParaRPr lang="en-US" dirty="0"/>
          </a:p>
        </p:txBody>
      </p:sp>
      <p:sp>
        <p:nvSpPr>
          <p:cNvPr id="8" name="Object 7"/>
          <p:cNvSpPr/>
          <p:nvPr/>
        </p:nvSpPr>
        <p:spPr>
          <a:xfrm>
            <a:off x="3383863" y="3742389"/>
            <a:ext cx="249302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identifies potential risks like bias and monitors model performance over time.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9169" y="2295097"/>
            <a:ext cx="752287" cy="638015"/>
          </a:xfrm>
          <a:prstGeom prst="rect">
            <a:avLst/>
          </a:prstGeom>
        </p:spPr>
      </p:pic>
      <p:sp>
        <p:nvSpPr>
          <p:cNvPr id="10" name="Object 9"/>
          <p:cNvSpPr/>
          <p:nvPr/>
        </p:nvSpPr>
        <p:spPr>
          <a:xfrm>
            <a:off x="6233506" y="3426456"/>
            <a:ext cx="265014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Meet business needs</a:t>
            </a:r>
            <a:endParaRPr lang="en-US" dirty="0"/>
          </a:p>
        </p:txBody>
      </p:sp>
      <p:sp>
        <p:nvSpPr>
          <p:cNvPr id="11" name="Object 10"/>
          <p:cNvSpPr/>
          <p:nvPr/>
        </p:nvSpPr>
        <p:spPr>
          <a:xfrm>
            <a:off x="6233506" y="3742389"/>
            <a:ext cx="265014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Validation guarantees the model aligns with and achieves business objectives.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7292" y="2071916"/>
            <a:ext cx="961784" cy="1095101"/>
          </a:xfrm>
          <a:prstGeom prst="rect">
            <a:avLst/>
          </a:prstGeom>
        </p:spPr>
      </p:pic>
      <p:sp>
        <p:nvSpPr>
          <p:cNvPr id="13" name="Object 12"/>
          <p:cNvSpPr/>
          <p:nvPr/>
        </p:nvSpPr>
        <p:spPr>
          <a:xfrm>
            <a:off x="9145999" y="3426456"/>
            <a:ext cx="268156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Manage risks</a:t>
            </a:r>
            <a:endParaRPr lang="en-US" dirty="0"/>
          </a:p>
        </p:txBody>
      </p:sp>
      <p:sp>
        <p:nvSpPr>
          <p:cNvPr id="14" name="Object 13"/>
          <p:cNvSpPr/>
          <p:nvPr/>
        </p:nvSpPr>
        <p:spPr>
          <a:xfrm>
            <a:off x="9145999" y="3742389"/>
            <a:ext cx="2681569"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It puts controls in place to mitigate risks that could impact model performance or lead to issues.</a:t>
            </a:r>
            <a:endParaRPr lang="en-US" dirty="0"/>
          </a:p>
        </p:txBody>
      </p:sp>
      <p:sp>
        <p:nvSpPr>
          <p:cNvPr id="15" name="Object 14"/>
          <p:cNvSpPr/>
          <p:nvPr/>
        </p:nvSpPr>
        <p:spPr>
          <a:xfrm>
            <a:off x="21153" y="5658574"/>
            <a:ext cx="12188952" cy="1218895"/>
          </a:xfrm>
          <a:prstGeom prst="rect">
            <a:avLst/>
          </a:prstGeom>
          <a:solidFill>
            <a:srgbClr val="E66922"/>
          </a:solidFill>
        </p:spPr>
        <p:txBody>
          <a:bodyPr/>
          <a:lstStyle/>
          <a:p>
            <a:endParaRPr lang="en-GB"/>
          </a:p>
        </p:txBody>
      </p:sp>
      <p:sp>
        <p:nvSpPr>
          <p:cNvPr id="16" name="Object 15"/>
          <p:cNvSpPr/>
          <p:nvPr/>
        </p:nvSpPr>
        <p:spPr>
          <a:xfrm>
            <a:off x="1315094" y="5871841"/>
            <a:ext cx="9558765" cy="660675"/>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model validation is crucial to ensure models operate correctly, evaluate risks, meet business goals, and manage those risks effectively, mandated by </a:t>
            </a:r>
            <a:r>
              <a:rPr lang="en-US" sz="1800" dirty="0" err="1">
                <a:solidFill>
                  <a:srgbClr val="FFFFFF"/>
                </a:solidFill>
                <a:latin typeface="Montserrat" pitchFamily="34" charset="0"/>
                <a:ea typeface="Montserrat" pitchFamily="34" charset="-122"/>
                <a:cs typeface="Montserrat" pitchFamily="34" charset="-120"/>
              </a:rPr>
              <a:t>cbuae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Why AI/ML</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257" y="2321433"/>
            <a:ext cx="676106" cy="990352"/>
          </a:xfrm>
          <a:prstGeom prst="rect">
            <a:avLst/>
          </a:prstGeom>
        </p:spPr>
      </p:pic>
      <p:sp>
        <p:nvSpPr>
          <p:cNvPr id="4" name="Object 3"/>
          <p:cNvSpPr/>
          <p:nvPr/>
        </p:nvSpPr>
        <p:spPr>
          <a:xfrm>
            <a:off x="456610" y="3620242"/>
            <a:ext cx="346718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Improves through experience</a:t>
            </a:r>
            <a:endParaRPr lang="en-US" dirty="0">
              <a:solidFill>
                <a:schemeClr val="bg1"/>
              </a:solidFill>
            </a:endParaRPr>
          </a:p>
        </p:txBody>
      </p:sp>
      <p:sp>
        <p:nvSpPr>
          <p:cNvPr id="5" name="Object 4"/>
          <p:cNvSpPr/>
          <p:nvPr/>
        </p:nvSpPr>
        <p:spPr>
          <a:xfrm>
            <a:off x="456610" y="3936174"/>
            <a:ext cx="3467185"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Machine learning models improve performance on specific metrics through experience from data.</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537" y="2321436"/>
            <a:ext cx="714196" cy="999875"/>
          </a:xfrm>
          <a:prstGeom prst="rect">
            <a:avLst/>
          </a:prstGeom>
        </p:spPr>
      </p:pic>
      <p:sp>
        <p:nvSpPr>
          <p:cNvPr id="7" name="Object 6"/>
          <p:cNvSpPr/>
          <p:nvPr/>
        </p:nvSpPr>
        <p:spPr>
          <a:xfrm>
            <a:off x="4387070" y="3620242"/>
            <a:ext cx="3414811"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has great value</a:t>
            </a:r>
            <a:endParaRPr lang="en-US" dirty="0">
              <a:solidFill>
                <a:schemeClr val="bg1"/>
              </a:solidFill>
            </a:endParaRPr>
          </a:p>
        </p:txBody>
      </p:sp>
      <p:sp>
        <p:nvSpPr>
          <p:cNvPr id="8" name="Object 7"/>
          <p:cNvSpPr/>
          <p:nvPr/>
        </p:nvSpPr>
        <p:spPr>
          <a:xfrm>
            <a:off x="4387070" y="3936174"/>
            <a:ext cx="3414811"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is like oil for ML models, generating value through training.</a:t>
            </a:r>
            <a:endParaRPr lang="en-US" dirty="0">
              <a:solidFill>
                <a:schemeClr val="bg1"/>
              </a:solidFill>
            </a:endParaRPr>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35" y="2421870"/>
            <a:ext cx="771332" cy="771332"/>
          </a:xfrm>
          <a:prstGeom prst="rect">
            <a:avLst/>
          </a:prstGeom>
        </p:spPr>
      </p:pic>
      <p:sp>
        <p:nvSpPr>
          <p:cNvPr id="10" name="Object 9"/>
          <p:cNvSpPr/>
          <p:nvPr/>
        </p:nvSpPr>
        <p:spPr>
          <a:xfrm>
            <a:off x="8390856" y="3620242"/>
            <a:ext cx="321578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Widely used including banking</a:t>
            </a:r>
            <a:endParaRPr lang="en-US" dirty="0">
              <a:solidFill>
                <a:schemeClr val="bg1"/>
              </a:solidFill>
            </a:endParaRPr>
          </a:p>
        </p:txBody>
      </p:sp>
      <p:sp>
        <p:nvSpPr>
          <p:cNvPr id="11" name="Object 10"/>
          <p:cNvSpPr/>
          <p:nvPr/>
        </p:nvSpPr>
        <p:spPr>
          <a:xfrm>
            <a:off x="8390856" y="3936174"/>
            <a:ext cx="3215788" cy="639801"/>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ML is used in many sectors like search, phones, agriculture and banking for efficiency.</a:t>
            </a:r>
            <a:endParaRPr lang="en-US" dirty="0">
              <a:solidFill>
                <a:schemeClr val="bg1"/>
              </a:solidFill>
            </a:endParaRPr>
          </a:p>
        </p:txBody>
      </p:sp>
      <p:sp>
        <p:nvSpPr>
          <p:cNvPr id="12" name="Object 11"/>
          <p:cNvSpPr/>
          <p:nvPr/>
        </p:nvSpPr>
        <p:spPr>
          <a:xfrm>
            <a:off x="0" y="5637390"/>
            <a:ext cx="12188952" cy="1218895"/>
          </a:xfrm>
          <a:prstGeom prst="rect">
            <a:avLst/>
          </a:prstGeom>
          <a:solidFill>
            <a:srgbClr val="F0B356"/>
          </a:solidFill>
        </p:spPr>
        <p:txBody>
          <a:bodyPr/>
          <a:lstStyle/>
          <a:p>
            <a:endParaRPr lang="en-GB"/>
          </a:p>
        </p:txBody>
      </p:sp>
      <p:sp>
        <p:nvSpPr>
          <p:cNvPr id="13" name="Object 12"/>
          <p:cNvSpPr/>
          <p:nvPr/>
        </p:nvSpPr>
        <p:spPr>
          <a:xfrm>
            <a:off x="2733785" y="5708342"/>
            <a:ext cx="6721382" cy="824174"/>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Machine learning leverages data to improve through experience and is widely used including in banking. Tools</a:t>
            </a:r>
            <a:r>
              <a:rPr lang="en-US" dirty="0">
                <a:solidFill>
                  <a:srgbClr val="2A2921"/>
                </a:solidFill>
                <a:latin typeface="Montserrat" pitchFamily="34" charset="0"/>
                <a:ea typeface="Montserrat" pitchFamily="34" charset="-122"/>
                <a:cs typeface="Montserrat" pitchFamily="34" charset="-120"/>
              </a:rPr>
              <a:t> like auto ml (H2o), causal inference(</a:t>
            </a:r>
            <a:r>
              <a:rPr lang="en-US" dirty="0" err="1">
                <a:solidFill>
                  <a:srgbClr val="2A2921"/>
                </a:solidFill>
                <a:latin typeface="Montserrat" pitchFamily="34" charset="0"/>
                <a:ea typeface="Montserrat" pitchFamily="34" charset="-122"/>
                <a:cs typeface="Montserrat" pitchFamily="34" charset="-120"/>
              </a:rPr>
              <a:t>DoWhy</a:t>
            </a:r>
            <a:r>
              <a:rPr lang="en-US" dirty="0">
                <a:solidFill>
                  <a:srgbClr val="2A2921"/>
                </a:solidFill>
                <a:latin typeface="Montserrat" pitchFamily="34" charset="0"/>
                <a:ea typeface="Montserrat" pitchFamily="34" charset="-122"/>
                <a:cs typeface="Montserrat" pitchFamily="34" charset="-120"/>
              </a:rPr>
              <a:t>) make life easier.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Why ML models need validation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39" y="2483318"/>
            <a:ext cx="876081" cy="837990"/>
          </a:xfrm>
          <a:prstGeom prst="rect">
            <a:avLst/>
          </a:prstGeom>
        </p:spPr>
      </p:pic>
      <p:sp>
        <p:nvSpPr>
          <p:cNvPr id="4" name="Object 3"/>
          <p:cNvSpPr/>
          <p:nvPr/>
        </p:nvSpPr>
        <p:spPr>
          <a:xfrm>
            <a:off x="357098" y="3704041"/>
            <a:ext cx="366620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ML models have risks</a:t>
            </a:r>
            <a:endParaRPr lang="en-US" dirty="0"/>
          </a:p>
        </p:txBody>
      </p:sp>
      <p:sp>
        <p:nvSpPr>
          <p:cNvPr id="5" name="Object 4"/>
          <p:cNvSpPr/>
          <p:nvPr/>
        </p:nvSpPr>
        <p:spPr>
          <a:xfrm>
            <a:off x="357098" y="4019974"/>
            <a:ext cx="366620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Depending on the use case, ML models can have different levels of risk</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8" y="2461052"/>
            <a:ext cx="866558" cy="866558"/>
          </a:xfrm>
          <a:prstGeom prst="rect">
            <a:avLst/>
          </a:prstGeom>
        </p:spPr>
      </p:pic>
      <p:sp>
        <p:nvSpPr>
          <p:cNvPr id="7" name="Object 6"/>
          <p:cNvSpPr/>
          <p:nvPr/>
        </p:nvSpPr>
        <p:spPr>
          <a:xfrm>
            <a:off x="4465632" y="3704041"/>
            <a:ext cx="325768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High risk models</a:t>
            </a:r>
            <a:endParaRPr lang="en-US" dirty="0"/>
          </a:p>
        </p:txBody>
      </p:sp>
      <p:sp>
        <p:nvSpPr>
          <p:cNvPr id="8" name="Object 7"/>
          <p:cNvSpPr/>
          <p:nvPr/>
        </p:nvSpPr>
        <p:spPr>
          <a:xfrm>
            <a:off x="4465632" y="4019974"/>
            <a:ext cx="325768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Models like credit scoring systems face stricter obligations from regulators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472210"/>
            <a:ext cx="638015" cy="847513"/>
          </a:xfrm>
          <a:prstGeom prst="rect">
            <a:avLst/>
          </a:prstGeom>
        </p:spPr>
      </p:pic>
      <p:sp>
        <p:nvSpPr>
          <p:cNvPr id="10" name="Object 9"/>
          <p:cNvSpPr/>
          <p:nvPr/>
        </p:nvSpPr>
        <p:spPr>
          <a:xfrm>
            <a:off x="8155171" y="3704041"/>
            <a:ext cx="368715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Regulations</a:t>
            </a:r>
            <a:endParaRPr lang="en-US" dirty="0"/>
          </a:p>
        </p:txBody>
      </p:sp>
      <p:sp>
        <p:nvSpPr>
          <p:cNvPr id="11" name="Object 10"/>
          <p:cNvSpPr/>
          <p:nvPr/>
        </p:nvSpPr>
        <p:spPr>
          <a:xfrm>
            <a:off x="8155171" y="4019974"/>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Regulators mandate fairness, accountability and transparency(FAT) for high-risk models</a:t>
            </a:r>
            <a:endParaRPr lang="en-US" dirty="0"/>
          </a:p>
        </p:txBody>
      </p:sp>
      <p:sp>
        <p:nvSpPr>
          <p:cNvPr id="12" name="Object 11"/>
          <p:cNvSpPr/>
          <p:nvPr/>
        </p:nvSpPr>
        <p:spPr>
          <a:xfrm>
            <a:off x="0" y="5637390"/>
            <a:ext cx="12188952" cy="1218895"/>
          </a:xfrm>
          <a:prstGeom prst="rect">
            <a:avLst/>
          </a:prstGeom>
          <a:solidFill>
            <a:srgbClr val="62A8BB"/>
          </a:solidFill>
        </p:spPr>
        <p:txBody>
          <a:bodyPr/>
          <a:lstStyle/>
          <a:p>
            <a:endParaRPr lang="en-GB"/>
          </a:p>
        </p:txBody>
      </p:sp>
      <p:sp>
        <p:nvSpPr>
          <p:cNvPr id="13" name="Object 12"/>
          <p:cNvSpPr/>
          <p:nvPr/>
        </p:nvSpPr>
        <p:spPr>
          <a:xfrm>
            <a:off x="2095145" y="5791200"/>
            <a:ext cx="7998663" cy="741316"/>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ML models, especially high-risk ones, need validation to ensure they meet regulatory and performance requirements including risk mitigating before put to the market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pPr>
            <a:r>
              <a:rPr lang="en-US" sz="3190" dirty="0">
                <a:solidFill>
                  <a:srgbClr val="FFFFFF"/>
                </a:solidFill>
                <a:latin typeface="Montserrat" pitchFamily="34" charset="0"/>
                <a:ea typeface="Montserrat" pitchFamily="34" charset="-122"/>
                <a:cs typeface="Montserrat" pitchFamily="34" charset="-120"/>
              </a:rPr>
              <a:t>Why ML models need validation</a:t>
            </a:r>
            <a:endParaRPr lang="en-US" sz="3190" dirty="0"/>
          </a:p>
          <a:p>
            <a:pPr algn="ctr">
              <a:lnSpc>
                <a:spcPts val="4016"/>
              </a:lnSpc>
              <a:buNone/>
            </a:pPr>
            <a:endParaRPr lang="en-US" dirty="0"/>
          </a:p>
        </p:txBody>
      </p:sp>
      <p:pic>
        <p:nvPicPr>
          <p:cNvPr id="3" name="Picture 2">
            <a:extLst>
              <a:ext uri="{FF2B5EF4-FFF2-40B4-BE49-F238E27FC236}">
                <a16:creationId xmlns:a16="http://schemas.microsoft.com/office/drawing/2014/main" id="{F82EACE2-0648-B300-FD7E-08C1927373EB}"/>
              </a:ext>
            </a:extLst>
          </p:cNvPr>
          <p:cNvPicPr>
            <a:picLocks noChangeAspect="1"/>
          </p:cNvPicPr>
          <p:nvPr/>
        </p:nvPicPr>
        <p:blipFill>
          <a:blip r:embed="rId3"/>
          <a:stretch>
            <a:fillRect/>
          </a:stretch>
        </p:blipFill>
        <p:spPr>
          <a:xfrm>
            <a:off x="3566161" y="1243945"/>
            <a:ext cx="5008880" cy="4079895"/>
          </a:xfrm>
          <a:prstGeom prst="rect">
            <a:avLst/>
          </a:prstGeom>
        </p:spPr>
      </p:pic>
      <p:sp>
        <p:nvSpPr>
          <p:cNvPr id="4" name="Object 14">
            <a:extLst>
              <a:ext uri="{FF2B5EF4-FFF2-40B4-BE49-F238E27FC236}">
                <a16:creationId xmlns:a16="http://schemas.microsoft.com/office/drawing/2014/main" id="{6CAC6E8D-DD0E-42F0-F5D9-9155CDDFF592}"/>
              </a:ext>
            </a:extLst>
          </p:cNvPr>
          <p:cNvSpPr/>
          <p:nvPr/>
        </p:nvSpPr>
        <p:spPr>
          <a:xfrm>
            <a:off x="21153" y="5658574"/>
            <a:ext cx="12188952" cy="1218895"/>
          </a:xfrm>
          <a:prstGeom prst="rect">
            <a:avLst/>
          </a:prstGeom>
          <a:solidFill>
            <a:srgbClr val="E66922"/>
          </a:solidFill>
        </p:spPr>
        <p:txBody>
          <a:bodyPr/>
          <a:lstStyle/>
          <a:p>
            <a:endParaRPr lang="en-GB"/>
          </a:p>
        </p:txBody>
      </p:sp>
      <p:sp>
        <p:nvSpPr>
          <p:cNvPr id="5" name="TextBox 4">
            <a:extLst>
              <a:ext uri="{FF2B5EF4-FFF2-40B4-BE49-F238E27FC236}">
                <a16:creationId xmlns:a16="http://schemas.microsoft.com/office/drawing/2014/main" id="{A09AE8B8-3BDC-E120-CAD1-851FA92A81FE}"/>
              </a:ext>
            </a:extLst>
          </p:cNvPr>
          <p:cNvSpPr txBox="1"/>
          <p:nvPr/>
        </p:nvSpPr>
        <p:spPr>
          <a:xfrm>
            <a:off x="2489200" y="6096000"/>
            <a:ext cx="7416800" cy="646331"/>
          </a:xfrm>
          <a:prstGeom prst="rect">
            <a:avLst/>
          </a:prstGeom>
          <a:noFill/>
        </p:spPr>
        <p:txBody>
          <a:bodyPr wrap="square" rtlCol="0">
            <a:spAutoFit/>
          </a:bodyPr>
          <a:lstStyle/>
          <a:p>
            <a:pPr algn="ctr"/>
            <a:r>
              <a:rPr lang="en-US" dirty="0">
                <a:solidFill>
                  <a:schemeClr val="bg1"/>
                </a:solidFill>
              </a:rPr>
              <a:t>European commission share </a:t>
            </a:r>
            <a:r>
              <a:rPr lang="en-US" dirty="0">
                <a:solidFill>
                  <a:schemeClr val="bg1"/>
                </a:solidFill>
                <a:hlinkClick r:id="rId4">
                  <a:extLst>
                    <a:ext uri="{A12FA001-AC4F-418D-AE19-62706E023703}">
                      <ahyp:hlinkClr xmlns:ahyp="http://schemas.microsoft.com/office/drawing/2018/hyperlinkcolor" val="tx"/>
                    </a:ext>
                  </a:extLst>
                </a:hlinkClick>
              </a:rPr>
              <a:t>the risk tier </a:t>
            </a:r>
            <a:r>
              <a:rPr lang="en-US" dirty="0">
                <a:solidFill>
                  <a:schemeClr val="bg1"/>
                </a:solidFill>
              </a:rPr>
              <a:t>for machine learning product as above figure.</a:t>
            </a:r>
          </a:p>
        </p:txBody>
      </p:sp>
    </p:spTree>
    <p:extLst>
      <p:ext uri="{BB962C8B-B14F-4D97-AF65-F5344CB8AC3E}">
        <p14:creationId xmlns:p14="http://schemas.microsoft.com/office/powerpoint/2010/main" val="399771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 - II</a:t>
            </a:r>
            <a:endParaRPr lang="en-US" dirty="0"/>
          </a:p>
        </p:txBody>
      </p:sp>
      <p:pic>
        <p:nvPicPr>
          <p:cNvPr id="18" name="Picture 17">
            <a:extLst>
              <a:ext uri="{FF2B5EF4-FFF2-40B4-BE49-F238E27FC236}">
                <a16:creationId xmlns:a16="http://schemas.microsoft.com/office/drawing/2014/main" id="{17446904-61E8-E7E2-DEC5-835D64BA5082}"/>
              </a:ext>
            </a:extLst>
          </p:cNvPr>
          <p:cNvPicPr>
            <a:picLocks noChangeAspect="1"/>
          </p:cNvPicPr>
          <p:nvPr/>
        </p:nvPicPr>
        <p:blipFill>
          <a:blip r:embed="rId3"/>
          <a:stretch>
            <a:fillRect/>
          </a:stretch>
        </p:blipFill>
        <p:spPr>
          <a:xfrm>
            <a:off x="640080" y="1390127"/>
            <a:ext cx="3282617" cy="4594113"/>
          </a:xfrm>
          <a:prstGeom prst="rect">
            <a:avLst/>
          </a:prstGeom>
        </p:spPr>
      </p:pic>
      <p:pic>
        <p:nvPicPr>
          <p:cNvPr id="19" name="Picture 18">
            <a:extLst>
              <a:ext uri="{FF2B5EF4-FFF2-40B4-BE49-F238E27FC236}">
                <a16:creationId xmlns:a16="http://schemas.microsoft.com/office/drawing/2014/main" id="{A9FB06BD-B3B8-ADAB-B4DC-BEDDD5E11608}"/>
              </a:ext>
            </a:extLst>
          </p:cNvPr>
          <p:cNvPicPr>
            <a:picLocks noChangeAspect="1"/>
          </p:cNvPicPr>
          <p:nvPr/>
        </p:nvPicPr>
        <p:blipFill>
          <a:blip r:embed="rId4"/>
          <a:stretch>
            <a:fillRect/>
          </a:stretch>
        </p:blipFill>
        <p:spPr>
          <a:xfrm>
            <a:off x="4011354" y="1390127"/>
            <a:ext cx="3282617" cy="4594113"/>
          </a:xfrm>
          <a:prstGeom prst="rect">
            <a:avLst/>
          </a:prstGeom>
        </p:spPr>
      </p:pic>
      <p:pic>
        <p:nvPicPr>
          <p:cNvPr id="20" name="Picture 19">
            <a:extLst>
              <a:ext uri="{FF2B5EF4-FFF2-40B4-BE49-F238E27FC236}">
                <a16:creationId xmlns:a16="http://schemas.microsoft.com/office/drawing/2014/main" id="{62307682-A8E8-D4E3-0EA6-C384A620AD2E}"/>
              </a:ext>
            </a:extLst>
          </p:cNvPr>
          <p:cNvPicPr>
            <a:picLocks noChangeAspect="1"/>
          </p:cNvPicPr>
          <p:nvPr/>
        </p:nvPicPr>
        <p:blipFill>
          <a:blip r:embed="rId5"/>
          <a:stretch>
            <a:fillRect/>
          </a:stretch>
        </p:blipFill>
        <p:spPr>
          <a:xfrm>
            <a:off x="7371553" y="1390127"/>
            <a:ext cx="3713007" cy="4594113"/>
          </a:xfrm>
          <a:prstGeom prst="rect">
            <a:avLst/>
          </a:prstGeom>
        </p:spPr>
      </p:pic>
    </p:spTree>
    <p:extLst>
      <p:ext uri="{BB962C8B-B14F-4D97-AF65-F5344CB8AC3E}">
        <p14:creationId xmlns:p14="http://schemas.microsoft.com/office/powerpoint/2010/main" val="13810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chemeClr val="bg1"/>
                </a:solidFill>
                <a:latin typeface="Montserrat" pitchFamily="34" charset="0"/>
                <a:ea typeface="Montserrat" pitchFamily="34" charset="-122"/>
                <a:cs typeface="Montserrat" pitchFamily="34" charset="-120"/>
              </a:rPr>
              <a:t>What issues AI/ML present</a:t>
            </a:r>
            <a:endParaRPr lang="en-US" dirty="0">
              <a:solidFill>
                <a:schemeClr val="bg1"/>
              </a:solidFill>
            </a:endParaRPr>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0981" y="2709288"/>
            <a:ext cx="676106" cy="638015"/>
          </a:xfrm>
          <a:prstGeom prst="rect">
            <a:avLst/>
          </a:prstGeom>
        </p:spPr>
      </p:pic>
      <p:sp>
        <p:nvSpPr>
          <p:cNvPr id="4" name="Object 3"/>
          <p:cNvSpPr/>
          <p:nvPr/>
        </p:nvSpPr>
        <p:spPr>
          <a:xfrm>
            <a:off x="1611227" y="3829501"/>
            <a:ext cx="3729058"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Data issues</a:t>
            </a:r>
            <a:endParaRPr lang="en-US" dirty="0">
              <a:solidFill>
                <a:schemeClr val="bg1"/>
              </a:solidFill>
            </a:endParaRPr>
          </a:p>
        </p:txBody>
      </p:sp>
      <p:sp>
        <p:nvSpPr>
          <p:cNvPr id="5" name="Object 4"/>
          <p:cNvSpPr/>
          <p:nvPr/>
        </p:nvSpPr>
        <p:spPr>
          <a:xfrm>
            <a:off x="1611227" y="4145434"/>
            <a:ext cx="3729058"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Data collection, quality, sampling, transform, lineage, monitor, privacy</a:t>
            </a:r>
            <a:endParaRPr lang="en-US" dirty="0">
              <a:solidFill>
                <a:schemeClr val="bg1"/>
              </a:solidFill>
            </a:endParaRPr>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9868" y="2631169"/>
            <a:ext cx="1028443" cy="790377"/>
          </a:xfrm>
          <a:prstGeom prst="rect">
            <a:avLst/>
          </a:prstGeom>
        </p:spPr>
      </p:pic>
      <p:sp>
        <p:nvSpPr>
          <p:cNvPr id="7" name="Object 6"/>
          <p:cNvSpPr/>
          <p:nvPr/>
        </p:nvSpPr>
        <p:spPr>
          <a:xfrm>
            <a:off x="6754393" y="3829501"/>
            <a:ext cx="3917605" cy="230328"/>
          </a:xfrm>
          <a:prstGeom prst="rect">
            <a:avLst/>
          </a:prstGeom>
          <a:noFill/>
        </p:spPr>
        <p:txBody>
          <a:bodyPr wrap="square" lIns="0" tIns="0" rIns="0" bIns="0" rtlCol="0" anchor="t"/>
          <a:lstStyle/>
          <a:p>
            <a:pPr algn="ctr">
              <a:lnSpc>
                <a:spcPts val="1814"/>
              </a:lnSpc>
              <a:buNone/>
            </a:pPr>
            <a:r>
              <a:rPr lang="en-US" sz="1440" dirty="0">
                <a:solidFill>
                  <a:schemeClr val="bg1"/>
                </a:solidFill>
                <a:latin typeface="Montserrat" pitchFamily="34" charset="0"/>
                <a:ea typeface="Montserrat" pitchFamily="34" charset="-122"/>
                <a:cs typeface="Montserrat" pitchFamily="34" charset="-120"/>
              </a:rPr>
              <a:t>Model issues</a:t>
            </a:r>
            <a:endParaRPr lang="en-US" dirty="0">
              <a:solidFill>
                <a:schemeClr val="bg1"/>
              </a:solidFill>
            </a:endParaRPr>
          </a:p>
        </p:txBody>
      </p:sp>
      <p:sp>
        <p:nvSpPr>
          <p:cNvPr id="8" name="Object 7"/>
          <p:cNvSpPr/>
          <p:nvPr/>
        </p:nvSpPr>
        <p:spPr>
          <a:xfrm>
            <a:off x="6754393" y="4145434"/>
            <a:ext cx="3917605" cy="426534"/>
          </a:xfrm>
          <a:prstGeom prst="rect">
            <a:avLst/>
          </a:prstGeom>
          <a:noFill/>
        </p:spPr>
        <p:txBody>
          <a:bodyPr wrap="square" lIns="0" tIns="0" rIns="0" bIns="0" rtlCol="0" anchor="t"/>
          <a:lstStyle/>
          <a:p>
            <a:pPr algn="ctr">
              <a:lnSpc>
                <a:spcPts val="1680"/>
              </a:lnSpc>
              <a:spcBef>
                <a:spcPts val="661"/>
              </a:spcBef>
              <a:buNone/>
            </a:pPr>
            <a:r>
              <a:rPr lang="en-US" sz="1200" dirty="0">
                <a:solidFill>
                  <a:schemeClr val="bg1"/>
                </a:solidFill>
                <a:latin typeface="Montserrat" pitchFamily="34" charset="0"/>
                <a:ea typeface="Montserrat" pitchFamily="34" charset="-122"/>
                <a:cs typeface="Montserrat" pitchFamily="34" charset="-120"/>
              </a:rPr>
              <a:t>Pre-modeling, in-modeling like black box, post-modeling monitor</a:t>
            </a:r>
            <a:endParaRPr lang="en-US" dirty="0">
              <a:solidFill>
                <a:schemeClr val="bg1"/>
              </a:solidFill>
            </a:endParaRPr>
          </a:p>
        </p:txBody>
      </p:sp>
      <p:sp>
        <p:nvSpPr>
          <p:cNvPr id="9" name="Object 8"/>
          <p:cNvSpPr/>
          <p:nvPr/>
        </p:nvSpPr>
        <p:spPr>
          <a:xfrm>
            <a:off x="0" y="5932591"/>
            <a:ext cx="12188952" cy="923694"/>
          </a:xfrm>
          <a:prstGeom prst="rect">
            <a:avLst/>
          </a:prstGeom>
          <a:solidFill>
            <a:srgbClr val="E66922"/>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Proper data and model validation needed throughout the ML pipeline to ensure quality.</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1940</Words>
  <Application>Microsoft Office PowerPoint</Application>
  <PresentationFormat>Widescreen</PresentationFormat>
  <Paragraphs>244</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Montserrat</vt:lpstr>
      <vt:lpstr>Calibri</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Validation Framework</dc:title>
  <dc:subject>Machine Learning Model Validation Framework</dc:subject>
  <dc:creator>Z Zhu</dc:creator>
  <cp:lastModifiedBy>zheng Zhu</cp:lastModifiedBy>
  <cp:revision>17</cp:revision>
  <dcterms:created xsi:type="dcterms:W3CDTF">2024-01-11T19:55:02Z</dcterms:created>
  <dcterms:modified xsi:type="dcterms:W3CDTF">2024-01-14T20:11:02Z</dcterms:modified>
</cp:coreProperties>
</file>